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433" r:id="rId5"/>
    <p:sldId id="387" r:id="rId6"/>
    <p:sldId id="470" r:id="rId7"/>
    <p:sldId id="471" r:id="rId8"/>
    <p:sldId id="472" r:id="rId9"/>
    <p:sldId id="473" r:id="rId10"/>
    <p:sldId id="474" r:id="rId11"/>
    <p:sldId id="475" r:id="rId12"/>
    <p:sldId id="265" r:id="rId13"/>
    <p:sldId id="476" r:id="rId14"/>
    <p:sldId id="477" r:id="rId15"/>
    <p:sldId id="478"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0" r:id="rId38"/>
    <p:sldId id="501" r:id="rId39"/>
    <p:sldId id="502" r:id="rId40"/>
    <p:sldId id="503" r:id="rId41"/>
    <p:sldId id="504" r:id="rId42"/>
    <p:sldId id="505" r:id="rId43"/>
    <p:sldId id="506" r:id="rId44"/>
    <p:sldId id="507"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WMF"/></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WMF"/></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a:t>Time</a:t>
          </a:r>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a:t>Maintenance</a:t>
          </a:r>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a:t>Legacy code</a:t>
          </a:r>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a:t>Perfection</a:t>
          </a:r>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a:t>Fear</a:t>
          </a:r>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940BA368-6F7A-42D6-804A-3E93A71D9E2A}" type="pres">
      <dgm:prSet presAssocID="{C9F73003-C71E-4196-BE24-83B6792175F3}" presName="txShp" presStyleLbl="node1" presStyleIdx="0" presStyleCnt="5">
        <dgm:presLayoutVars>
          <dgm:bulletEnabled val="1"/>
        </dgm:presLayoutVars>
      </dgm:prSet>
      <dgm:spPr/>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7A2AE939-8793-479E-B93C-44C53812CCB7}" type="pres">
      <dgm:prSet presAssocID="{FDE01F2C-DC7E-419C-AD88-807E13C9B21C}" presName="txShp" presStyleLbl="node1" presStyleIdx="3" presStyleCnt="5">
        <dgm:presLayoutVars>
          <dgm:bulletEnabled val="1"/>
        </dgm:presLayoutVars>
      </dgm:prSet>
      <dgm:spPr/>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pt>
  </dgm:ptLst>
  <dgm:cxnLst>
    <dgm:cxn modelId="{B1EB7A27-0676-4B6A-8519-7FAD1ECB0840}" type="presOf" srcId="{FDE01F2C-DC7E-419C-AD88-807E13C9B21C}" destId="{7A2AE939-8793-479E-B93C-44C53812CCB7}" srcOrd="0" destOrd="0" presId="urn:microsoft.com/office/officeart/2005/8/layout/vList3"/>
    <dgm:cxn modelId="{AC27633D-70B4-42CE-98AA-3368D7CF26DD}" type="presOf" srcId="{154DF0F8-BCB9-46C8-9517-AEC435C005AC}" destId="{9595CDC8-9845-4AEE-86AD-0308EBBF0C6E}" srcOrd="0" destOrd="0" presId="urn:microsoft.com/office/officeart/2005/8/layout/vList3"/>
    <dgm:cxn modelId="{1D712763-C96C-432C-BEB6-4900E38C5623}" type="presOf" srcId="{C9F73003-C71E-4196-BE24-83B6792175F3}" destId="{940BA368-6F7A-42D6-804A-3E93A71D9E2A}" srcOrd="0" destOrd="0" presId="urn:microsoft.com/office/officeart/2005/8/layout/vList3"/>
    <dgm:cxn modelId="{EC920F66-7939-4A0E-8F27-356B83224415}" srcId="{5D7051D2-C3AD-43FB-A96B-3427900F8A79}" destId="{FDE01F2C-DC7E-419C-AD88-807E13C9B21C}" srcOrd="3" destOrd="0" parTransId="{E63F9C9F-F98D-49FD-A0F8-571064D887BD}" sibTransId="{A34A8852-497C-4172-88E3-17CD00ABE95F}"/>
    <dgm:cxn modelId="{0B44A84F-EAB2-46B4-8FA2-8EE8DBC82931}" srcId="{5D7051D2-C3AD-43FB-A96B-3427900F8A79}" destId="{C9F73003-C71E-4196-BE24-83B6792175F3}" srcOrd="0" destOrd="0" parTransId="{8D54A0FF-F704-4B58-9E03-FCAC32D71B3D}" sibTransId="{23B12079-66F9-48FF-A3CF-98CF178F4F6D}"/>
    <dgm:cxn modelId="{B8820983-C0B1-4142-9C01-0E759C45F455}" type="presOf" srcId="{263C9DE9-ECA9-460E-87F9-A69EBD7F0961}" destId="{9226C38D-97E6-48C3-A8E6-971A5C28E75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13F7FCBD-36FF-4C0F-AE08-BF950FDCA107}" type="presOf" srcId="{3571E772-BD25-4B8B-A456-A8E3128BAFDD}" destId="{54E6E2AC-8635-4BE5-AC35-253BEC4F7E3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81960FE6-804E-4CB8-A003-1FBDE28B8B71}" type="presOf" srcId="{5D7051D2-C3AD-43FB-A96B-3427900F8A79}" destId="{218D5FA6-272A-4BC1-A0FE-5774AEA81DC9}" srcOrd="0" destOrd="0" presId="urn:microsoft.com/office/officeart/2005/8/layout/vList3"/>
    <dgm:cxn modelId="{34E26AFF-316C-40C3-B511-024CAFC1BE62}" srcId="{5D7051D2-C3AD-43FB-A96B-3427900F8A79}" destId="{154DF0F8-BCB9-46C8-9517-AEC435C005AC}" srcOrd="1" destOrd="0" parTransId="{8C4E605C-89E2-42C9-96EC-691F6ECA7F71}" sibTransId="{E602E411-E552-492B-A1A5-781BE459FAB2}"/>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a:t>MSTest</a:t>
          </a:r>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a:t>NUnit</a:t>
          </a:r>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a:t>xUnit</a:t>
          </a:r>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a:t>Fixie</a:t>
          </a:r>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2665932F-6D5C-4C38-B729-AC075C5D9453}" type="presOf" srcId="{6D46F7C8-695C-4199-AB04-1F8992210C76}" destId="{8FDBAA02-9B7E-4EF8-92E0-BC94CBA46AEF}"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EAFA3F5E-E5FD-49FA-9098-E2E97F3E0EA1}" type="presOf" srcId="{CA741F11-578F-40E2-A9ED-47D7A677B6E2}" destId="{08409DE1-6563-4B3C-BEA5-0E8511D3641C}" srcOrd="0" destOrd="0" presId="urn:microsoft.com/office/officeart/2005/8/layout/vList3"/>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499CE9DD-3C90-46A0-8F62-B6DEE2E002E0}" type="presOf" srcId="{ACC94476-1E21-4877-8E2D-06D9BB127CA1}" destId="{0C5899DE-EA9F-4F93-8E11-DF93495EB00C}"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AD1666EE-4303-4DB4-824A-C762E028E89F}" srcId="{4E8FCF7B-146D-4D46-B09F-22CD0BFCB581}" destId="{CA741F11-578F-40E2-A9ED-47D7A677B6E2}" srcOrd="1" destOrd="0" parTransId="{DC871F78-A9FE-4FF0-B187-B03A6AAB7FB3}" sibTransId="{FBEA1970-5665-4C97-AEB4-E85480177412}"/>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a:t>Moq</a:t>
          </a:r>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a:t>NSubstitute</a:t>
          </a:r>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dirty="0"/>
            <a:t>Rocks</a:t>
          </a:r>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BCD64453-94E0-4B0E-90FF-EBD7E0E96376}">
      <dgm:prSet/>
      <dgm:spPr/>
      <dgm:t>
        <a:bodyPr/>
        <a:lstStyle/>
        <a:p>
          <a:pPr rtl="0"/>
          <a:r>
            <a:rPr lang="en-US" dirty="0" err="1"/>
            <a:t>FakeItEasy</a:t>
          </a:r>
          <a:endParaRPr lang="en-US" dirty="0"/>
        </a:p>
      </dgm:t>
    </dgm:pt>
    <dgm:pt modelId="{E1ABB145-1961-4903-892D-DCC78549E624}" type="parTrans" cxnId="{B20BABF2-3386-47A3-B94A-15DD7E62C274}">
      <dgm:prSet/>
      <dgm:spPr/>
      <dgm:t>
        <a:bodyPr/>
        <a:lstStyle/>
        <a:p>
          <a:endParaRPr lang="en-US"/>
        </a:p>
      </dgm:t>
    </dgm:pt>
    <dgm:pt modelId="{B4846454-150E-42AF-A7D7-BDE36FEBBCAB}" type="sibTrans" cxnId="{B20BABF2-3386-47A3-B94A-15DD7E62C274}">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4"/>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4">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4"/>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4">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4"/>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4">
        <dgm:presLayoutVars>
          <dgm:bulletEnabled val="1"/>
        </dgm:presLayoutVars>
      </dgm:prSet>
      <dgm:spPr/>
    </dgm:pt>
    <dgm:pt modelId="{D332D7E4-324A-49F1-BCB6-7CCDB5E24C02}" type="pres">
      <dgm:prSet presAssocID="{4BF18436-6CE9-49ED-969B-EFDDE102C2DF}" presName="spacing" presStyleCnt="0"/>
      <dgm:spPr/>
    </dgm:pt>
    <dgm:pt modelId="{57E488ED-AA9E-4380-85E7-282C39571A3C}" type="pres">
      <dgm:prSet presAssocID="{BCD64453-94E0-4B0E-90FF-EBD7E0E96376}" presName="composite" presStyleCnt="0"/>
      <dgm:spPr/>
    </dgm:pt>
    <dgm:pt modelId="{CC5299C5-8E9A-4C88-BF40-2881DCFFEC3D}" type="pres">
      <dgm:prSet presAssocID="{BCD64453-94E0-4B0E-90FF-EBD7E0E96376}" presName="imgShp" presStyleLbl="fgImgPlace1" presStyleIdx="3" presStyleCnt="4"/>
      <dgm:spPr>
        <a:blipFill rotWithShape="1">
          <a:blip xmlns:r="http://schemas.openxmlformats.org/officeDocument/2006/relationships" r:embed="rId4"/>
          <a:srcRect/>
          <a:stretch>
            <a:fillRect l="-28000" r="-28000"/>
          </a:stretch>
        </a:blipFill>
      </dgm:spPr>
    </dgm:pt>
    <dgm:pt modelId="{06D6EAD8-9A0C-4BDA-894E-FC02D4F151CE}" type="pres">
      <dgm:prSet presAssocID="{BCD64453-94E0-4B0E-90FF-EBD7E0E96376}" presName="txShp" presStyleLbl="node1" presStyleIdx="3" presStyleCnt="4">
        <dgm:presLayoutVars>
          <dgm:bulletEnabled val="1"/>
        </dgm:presLayoutVars>
      </dgm:prSet>
      <dgm:spPr/>
    </dgm:pt>
  </dgm:ptLst>
  <dgm:cxnLst>
    <dgm:cxn modelId="{E2386108-6185-4363-A03D-72A44D00E43F}" srcId="{4815EF95-E74A-408E-A1B6-6753E41F4933}" destId="{5B30428F-E814-412C-8DFC-62478F85E627}" srcOrd="2" destOrd="0" parTransId="{A57007AC-F7AE-47D9-9E3F-8676C0F0996C}" sibTransId="{4BF18436-6CE9-49ED-969B-EFDDE102C2DF}"/>
    <dgm:cxn modelId="{A044F532-5649-45E0-BD2E-7E812A254CC3}" type="presOf" srcId="{4815EF95-E74A-408E-A1B6-6753E41F4933}" destId="{EC909050-0100-41E6-AB3F-FCCA502C93C8}" srcOrd="0" destOrd="0" presId="urn:microsoft.com/office/officeart/2005/8/layout/vList3"/>
    <dgm:cxn modelId="{A5D81362-4D20-4FF3-BAB5-41A21B24284D}" srcId="{4815EF95-E74A-408E-A1B6-6753E41F4933}" destId="{FAC3FE6F-9257-49FA-8600-C427F7F7C19D}" srcOrd="0" destOrd="0" parTransId="{DDF85AEA-EB77-497D-8E64-B97672945DA4}" sibTransId="{BF3322BE-A2FA-464C-97C4-71F69FD5FB7D}"/>
    <dgm:cxn modelId="{594EC163-95A1-43E3-A97F-7F56FCC7ACF3}" type="presOf" srcId="{5B30428F-E814-412C-8DFC-62478F85E627}" destId="{0609FF4D-1181-4AA5-AF29-D006CAB8133F}" srcOrd="0" destOrd="0" presId="urn:microsoft.com/office/officeart/2005/8/layout/vList3"/>
    <dgm:cxn modelId="{C41A5C47-84A8-43DF-B729-F28B7029580B}" srcId="{4815EF95-E74A-408E-A1B6-6753E41F4933}" destId="{9B940C3D-123C-4AB5-BAA6-075C97BE90DC}" srcOrd="1" destOrd="0" parTransId="{3737BE1C-68D9-40A1-BD25-B7E67A49ECE6}" sibTransId="{4C27F4D8-D889-4167-B81F-4A36CCC813B0}"/>
    <dgm:cxn modelId="{3364A158-7FB6-4990-9CBC-E18B7FA0789F}" type="presOf" srcId="{9B940C3D-123C-4AB5-BAA6-075C97BE90DC}" destId="{8642569A-7522-4A27-A1F5-17B1D9E18C5A}" srcOrd="0" destOrd="0" presId="urn:microsoft.com/office/officeart/2005/8/layout/vList3"/>
    <dgm:cxn modelId="{B619CC7C-C214-4F31-82A5-49CE76DE3D1C}" type="presOf" srcId="{FAC3FE6F-9257-49FA-8600-C427F7F7C19D}" destId="{78E9B27F-F3E4-4BA4-A4E9-205144130431}" srcOrd="0" destOrd="0" presId="urn:microsoft.com/office/officeart/2005/8/layout/vList3"/>
    <dgm:cxn modelId="{0BFCD07E-A215-4647-9AEB-39023D2C5705}" type="presOf" srcId="{BCD64453-94E0-4B0E-90FF-EBD7E0E96376}" destId="{06D6EAD8-9A0C-4BDA-894E-FC02D4F151CE}" srcOrd="0" destOrd="0" presId="urn:microsoft.com/office/officeart/2005/8/layout/vList3"/>
    <dgm:cxn modelId="{B20BABF2-3386-47A3-B94A-15DD7E62C274}" srcId="{4815EF95-E74A-408E-A1B6-6753E41F4933}" destId="{BCD64453-94E0-4B0E-90FF-EBD7E0E96376}" srcOrd="3" destOrd="0" parTransId="{E1ABB145-1961-4903-892D-DCC78549E624}" sibTransId="{B4846454-150E-42AF-A7D7-BDE36FEBBCAB}"/>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 modelId="{B2F56E1B-AD89-430A-B4B7-7B2B322E79E0}" type="presParOf" srcId="{EC909050-0100-41E6-AB3F-FCCA502C93C8}" destId="{D332D7E4-324A-49F1-BCB6-7CCDB5E24C02}" srcOrd="5" destOrd="0" presId="urn:microsoft.com/office/officeart/2005/8/layout/vList3"/>
    <dgm:cxn modelId="{167005B8-9B34-42A3-BB8C-E05E6FDFD4AD}" type="presParOf" srcId="{EC909050-0100-41E6-AB3F-FCCA502C93C8}" destId="{57E488ED-AA9E-4380-85E7-282C39571A3C}" srcOrd="6" destOrd="0" presId="urn:microsoft.com/office/officeart/2005/8/layout/vList3"/>
    <dgm:cxn modelId="{BB4177F2-4DF3-4B2E-B642-81D3314575AA}" type="presParOf" srcId="{57E488ED-AA9E-4380-85E7-282C39571A3C}" destId="{CC5299C5-8E9A-4C88-BF40-2881DCFFEC3D}" srcOrd="0" destOrd="0" presId="urn:microsoft.com/office/officeart/2005/8/layout/vList3"/>
    <dgm:cxn modelId="{0A239C9F-E671-40FC-8822-704B9FA86F41}" type="presParOf" srcId="{57E488ED-AA9E-4380-85E7-282C39571A3C}" destId="{06D6EAD8-9A0C-4BDA-894E-FC02D4F151C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29540" rIns="241808" bIns="129540" numCol="1" spcCol="1270" anchor="ctr" anchorCtr="0">
          <a:noAutofit/>
        </a:bodyPr>
        <a:lstStyle/>
        <a:p>
          <a:pPr marL="0" lvl="0" indent="0" algn="ctr" defTabSz="1511300" rtl="0">
            <a:lnSpc>
              <a:spcPct val="90000"/>
            </a:lnSpc>
            <a:spcBef>
              <a:spcPct val="0"/>
            </a:spcBef>
            <a:spcAft>
              <a:spcPct val="35000"/>
            </a:spcAft>
            <a:buNone/>
          </a:pPr>
          <a:r>
            <a:rPr lang="en-US" sz="3400" kern="1200"/>
            <a:t>Time</a:t>
          </a:r>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29540" rIns="241808" bIns="129540" numCol="1" spcCol="1270" anchor="ctr" anchorCtr="0">
          <a:noAutofit/>
        </a:bodyPr>
        <a:lstStyle/>
        <a:p>
          <a:pPr marL="0" lvl="0" indent="0" algn="ctr" defTabSz="1511300" rtl="0">
            <a:lnSpc>
              <a:spcPct val="90000"/>
            </a:lnSpc>
            <a:spcBef>
              <a:spcPct val="0"/>
            </a:spcBef>
            <a:spcAft>
              <a:spcPct val="35000"/>
            </a:spcAft>
            <a:buNone/>
          </a:pPr>
          <a:r>
            <a:rPr lang="en-US" sz="3400" kern="1200"/>
            <a:t>Maintenance</a:t>
          </a:r>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29540" rIns="241808" bIns="129540" numCol="1" spcCol="1270" anchor="ctr" anchorCtr="0">
          <a:noAutofit/>
        </a:bodyPr>
        <a:lstStyle/>
        <a:p>
          <a:pPr marL="0" lvl="0" indent="0" algn="ctr" defTabSz="1511300" rtl="0">
            <a:lnSpc>
              <a:spcPct val="90000"/>
            </a:lnSpc>
            <a:spcBef>
              <a:spcPct val="0"/>
            </a:spcBef>
            <a:spcAft>
              <a:spcPct val="35000"/>
            </a:spcAft>
            <a:buNone/>
          </a:pPr>
          <a:r>
            <a:rPr lang="en-US" sz="3400" kern="1200"/>
            <a:t>Legacy code</a:t>
          </a:r>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29540" rIns="241808" bIns="129540" numCol="1" spcCol="1270" anchor="ctr" anchorCtr="0">
          <a:noAutofit/>
        </a:bodyPr>
        <a:lstStyle/>
        <a:p>
          <a:pPr marL="0" lvl="0" indent="0" algn="ctr" defTabSz="1511300" rtl="0">
            <a:lnSpc>
              <a:spcPct val="90000"/>
            </a:lnSpc>
            <a:spcBef>
              <a:spcPct val="0"/>
            </a:spcBef>
            <a:spcAft>
              <a:spcPct val="35000"/>
            </a:spcAft>
            <a:buNone/>
          </a:pPr>
          <a:r>
            <a:rPr lang="en-US" sz="3400" kern="1200"/>
            <a:t>Perfection</a:t>
          </a:r>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29540" rIns="241808" bIns="129540" numCol="1" spcCol="1270" anchor="ctr" anchorCtr="0">
          <a:noAutofit/>
        </a:bodyPr>
        <a:lstStyle/>
        <a:p>
          <a:pPr marL="0" lvl="0" indent="0" algn="ctr" defTabSz="1511300" rtl="0">
            <a:lnSpc>
              <a:spcPct val="90000"/>
            </a:lnSpc>
            <a:spcBef>
              <a:spcPct val="0"/>
            </a:spcBef>
            <a:spcAft>
              <a:spcPct val="35000"/>
            </a:spcAft>
            <a:buNone/>
          </a:pPr>
          <a:r>
            <a:rPr lang="en-US" sz="3400" kern="1200"/>
            <a:t>Fear</a:t>
          </a:r>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MSTest</a:t>
          </a:r>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NUnit</a:t>
          </a:r>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xUnit</a:t>
          </a:r>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Fixie</a:t>
          </a:r>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Moq</a:t>
          </a:r>
        </a:p>
      </dsp:txBody>
      <dsp:txXfrm rot="10800000">
        <a:off x="2405308" y="2778"/>
        <a:ext cx="7355558" cy="981567"/>
      </dsp:txXfrm>
    </dsp:sp>
    <dsp:sp modelId="{E8F1E6D7-19E4-4679-9007-E2F3688D40E3}">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a:t>NSubstitute</a:t>
          </a:r>
        </a:p>
      </dsp:txBody>
      <dsp:txXfrm rot="10800000">
        <a:off x="2405308" y="1277351"/>
        <a:ext cx="7355558" cy="981567"/>
      </dsp:txXfrm>
    </dsp:sp>
    <dsp:sp modelId="{92A296E7-9B5A-4873-95AE-064F32C3BB25}">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dirty="0"/>
            <a:t>Rocks</a:t>
          </a:r>
        </a:p>
      </dsp:txBody>
      <dsp:txXfrm rot="10800000">
        <a:off x="2405308" y="2551925"/>
        <a:ext cx="7355558" cy="981567"/>
      </dsp:txXfrm>
    </dsp:sp>
    <dsp:sp modelId="{EBCB772B-8E12-46F4-A44B-EF77DD5546EF}">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6EAD8-9A0C-4BDA-894E-FC02D4F151CE}">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1450" rIns="320040" bIns="171450" numCol="1" spcCol="1270" anchor="ctr" anchorCtr="0">
          <a:noAutofit/>
        </a:bodyPr>
        <a:lstStyle/>
        <a:p>
          <a:pPr marL="0" lvl="0" indent="0" algn="ctr" defTabSz="2000250" rtl="0">
            <a:lnSpc>
              <a:spcPct val="90000"/>
            </a:lnSpc>
            <a:spcBef>
              <a:spcPct val="0"/>
            </a:spcBef>
            <a:spcAft>
              <a:spcPct val="35000"/>
            </a:spcAft>
            <a:buNone/>
          </a:pPr>
          <a:r>
            <a:rPr lang="en-US" sz="4500" kern="1200" dirty="0" err="1"/>
            <a:t>FakeItEasy</a:t>
          </a:r>
          <a:endParaRPr lang="en-US" sz="4500" kern="1200" dirty="0"/>
        </a:p>
      </dsp:txBody>
      <dsp:txXfrm rot="10800000">
        <a:off x="2405308" y="3826498"/>
        <a:ext cx="7355558" cy="981567"/>
      </dsp:txXfrm>
    </dsp:sp>
    <dsp:sp modelId="{CC5299C5-8E9A-4C88-BF40-2881DCFFEC3D}">
      <dsp:nvSpPr>
        <dsp:cNvPr id="0" name=""/>
        <dsp:cNvSpPr/>
      </dsp:nvSpPr>
      <dsp:spPr>
        <a:xfrm>
          <a:off x="1669133" y="3826498"/>
          <a:ext cx="981567" cy="981567"/>
        </a:xfrm>
        <a:prstGeom prst="ellipse">
          <a:avLst/>
        </a:prstGeom>
        <a:blipFill rotWithShape="1">
          <a:blip xmlns:r="http://schemas.openxmlformats.org/officeDocument/2006/relationships" r:embed="rId4"/>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a:t>
            </a:fld>
            <a:endParaRPr lang="en-US"/>
          </a:p>
        </p:txBody>
      </p:sp>
    </p:spTree>
    <p:extLst>
      <p:ext uri="{BB962C8B-B14F-4D97-AF65-F5344CB8AC3E}">
        <p14:creationId xmlns:p14="http://schemas.microsoft.com/office/powerpoint/2010/main" val="73856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dumb</a:t>
            </a:r>
            <a:r>
              <a:rPr lang="en-US" baseline="0" dirty="0"/>
              <a:t> things in code, we end up with something that just don’t work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56115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end up with frustrated users</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337477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test?</a:t>
            </a:r>
          </a:p>
          <a:p>
            <a:endParaRPr lang="en-US" dirty="0"/>
          </a:p>
          <a:p>
            <a:r>
              <a:rPr lang="en-US" dirty="0"/>
              <a:t>Time – it does take more time to write the tests. However, the benefit is you’ll</a:t>
            </a:r>
            <a:r>
              <a:rPr lang="en-US" baseline="0" dirty="0"/>
              <a:t> (hopefully) catch more defects in your code </a:t>
            </a:r>
          </a:p>
          <a:p>
            <a:r>
              <a:rPr lang="en-US" baseline="0" dirty="0"/>
              <a:t>Maintenance – if we change our code, we might need to change our tests</a:t>
            </a:r>
          </a:p>
          <a:p>
            <a:r>
              <a:rPr lang="en-US" baseline="0" dirty="0"/>
              <a:t>Legacy Code – it’s too hard to add tests in to our code base. Everything is tied together, and it’s too much effort to put tests into place (“Working Effectively with Legacy Code”)</a:t>
            </a:r>
          </a:p>
          <a:p>
            <a:r>
              <a:rPr lang="en-US" baseline="0" dirty="0"/>
              <a:t>Perfection – “I write best code” – if code is written exactly to specs, then why write unit tests at all? (ha!)</a:t>
            </a:r>
          </a:p>
          <a:p>
            <a:r>
              <a:rPr lang="en-US" baseline="0" dirty="0"/>
              <a:t>Fear – “I’ve never done this, how long is it going to take for me to get proficient, etc.”</a:t>
            </a:r>
          </a:p>
          <a:p>
            <a:endParaRPr lang="en-US" baseline="0" dirty="0"/>
          </a:p>
          <a:p>
            <a:r>
              <a:rPr lang="en-US" baseline="0" dirty="0"/>
              <a:t>In the next set of slides, we’ll cover these issues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33544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test? You don’t want legacy</a:t>
            </a:r>
            <a:r>
              <a:rPr lang="en-US" baseline="0" dirty="0"/>
              <a:t> code.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270271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makes developers</a:t>
            </a:r>
            <a:r>
              <a:rPr lang="en-US" baseline="0" dirty="0"/>
              <a:t> dogfood their code. Sometimes that interaction with the API is quite revealing.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45034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a:t>
            </a:r>
            <a:r>
              <a:rPr lang="en-US" baseline="0" dirty="0"/>
              <a:t> want immediate feedback. Turning up to 11 helps in finding problem spots.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362190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fast” – the sooner</a:t>
            </a:r>
            <a:r>
              <a:rPr lang="en-US" baseline="0" dirty="0"/>
              <a:t> you fail, the better off you are. “1 hand clapping” vs. thunderous applause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291380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clear separations with our layers to make it easier to</a:t>
            </a:r>
            <a:r>
              <a:rPr lang="en-US" baseline="0" dirty="0"/>
              <a:t> test our code, no matter how many layers we have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2516979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block of chocolate may be tasty, but that’s not what we want</a:t>
            </a:r>
            <a:r>
              <a:rPr lang="en-US" baseline="0" dirty="0"/>
              <a:t> in code, because we can’t easily unit test it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271905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a huge mess</a:t>
            </a:r>
            <a:r>
              <a:rPr lang="en-US" baseline="0" dirty="0"/>
              <a:t> of interactivity within our application layers. It becomes too hard to test and maintain.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64030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 want is something that works as</a:t>
            </a:r>
            <a:r>
              <a:rPr lang="en-US" baseline="0" dirty="0"/>
              <a:t> expected, and is tested to last for a long time. That’s where testing comes into play. Making sure you code does what you think it should do makes it easier to maintain as the application changes (as it inevitably will).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1764114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isolation,</a:t>
            </a:r>
            <a:r>
              <a:rPr lang="en-US" baseline="0" dirty="0"/>
              <a:t> like a sound room. Removing noise helps you focus on the code under test.</a:t>
            </a:r>
          </a:p>
          <a:p>
            <a:endParaRPr lang="en-US" baseline="0" dirty="0"/>
          </a:p>
          <a:p>
            <a:r>
              <a:rPr lang="en-US" baseline="0" dirty="0"/>
              <a:t>“According to Guinness World Records, 2005, </a:t>
            </a:r>
            <a:r>
              <a:rPr lang="en-US" baseline="0" dirty="0" err="1"/>
              <a:t>Orfield</a:t>
            </a:r>
            <a:r>
              <a:rPr lang="en-US" baseline="0" dirty="0"/>
              <a:t> Laboratory's NIST certified Eckel Industries-designed anechoic chamber is "The quietest place on earth" measured at −9.4 dBA.” http://en.wikipedia.org/wiki/Anechoic_chamber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3628437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quotes</a:t>
            </a:r>
            <a:r>
              <a:rPr lang="en-US" baseline="0" dirty="0"/>
              <a:t> in Design Patterns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1792375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help if you run tests in parallel. By isolating</a:t>
            </a:r>
            <a:r>
              <a:rPr lang="en-US" baseline="0" dirty="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1707897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always want to do end-to-end</a:t>
            </a:r>
            <a:r>
              <a:rPr lang="en-US" baseline="0" dirty="0"/>
              <a:t> testing as a developer, but that’s not easily repeatable. </a:t>
            </a:r>
            <a:r>
              <a:rPr lang="en-US" dirty="0"/>
              <a:t>Writing apps that test</a:t>
            </a:r>
            <a:r>
              <a:rPr lang="en-US" baseline="0" dirty="0"/>
              <a:t> code in a repeatable fashion is a better approach. </a:t>
            </a:r>
            <a:r>
              <a:rPr lang="en-US" dirty="0"/>
              <a:t>Using</a:t>
            </a:r>
            <a:r>
              <a:rPr lang="en-US" baseline="0" dirty="0"/>
              <a:t> a framework to easily run tests locally and on a build server is the way to go.</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3262674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a:t>
            </a:r>
            <a:r>
              <a:rPr lang="en-US" baseline="0" dirty="0"/>
              <a:t> it over the wall to QA is not a good idea either.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1806178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tests that</a:t>
            </a:r>
            <a:r>
              <a:rPr lang="en-US" baseline="0" dirty="0"/>
              <a:t> run automatically helps with change. </a:t>
            </a:r>
            <a:r>
              <a:rPr lang="en-US" dirty="0"/>
              <a:t>Change is inevitable in code. Virtually</a:t>
            </a:r>
            <a:r>
              <a:rPr lang="en-US" baseline="0" dirty="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773617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own experience. My Rocks library has a fair amount of tests.</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2216560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doing some live coding, and one time I made a change and unexpectedly broke tests. You can see my “oh crap!” face show up!</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1424542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coverage against change is crucial, which is why you shouldn’t delete tests that are failing.</a:t>
            </a:r>
          </a:p>
          <a:p>
            <a:endParaRPr lang="en-US" dirty="0"/>
          </a:p>
          <a:p>
            <a:r>
              <a:rPr lang="en-US" dirty="0"/>
              <a:t>"Commenting out unit tests is the software equivalent of taking the batteries out of a smoke detector." - https://twitter.com/pottereric/status/1172146329105162240</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692489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techniques and ideas exist for unit</a:t>
            </a:r>
            <a:r>
              <a:rPr lang="en-US" baseline="0" dirty="0"/>
              <a:t> testing, and they all have something to bring to the table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296412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528566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 good approach to structuring unit testing code</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1738388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unit testing libraries</a:t>
            </a:r>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2208333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mocking libraries</a:t>
            </a:r>
            <a:r>
              <a:rPr lang="en-US" baseline="0" dirty="0"/>
              <a:t> help in isolating code under test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3670986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Let’s say Person has a reference to </a:t>
            </a:r>
            <a:r>
              <a:rPr lang="en-US" dirty="0" err="1"/>
              <a:t>PersonRepository</a:t>
            </a:r>
            <a:r>
              <a:rPr lang="en-US" baseline="0" dirty="0"/>
              <a:t>. This is strong coupling and can make testing difficult.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3216385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fix this is to create an abstraction that Person references and </a:t>
            </a:r>
            <a:r>
              <a:rPr lang="en-US" dirty="0" err="1"/>
              <a:t>PersonRepository</a:t>
            </a:r>
            <a:r>
              <a:rPr lang="en-US" dirty="0"/>
              <a:t> implements. Then an instance of </a:t>
            </a:r>
            <a:r>
              <a:rPr lang="en-US" dirty="0" err="1"/>
              <a:t>PersonRepository</a:t>
            </a:r>
            <a:r>
              <a:rPr lang="en-US" dirty="0"/>
              <a:t> is injected to Person.</a:t>
            </a:r>
          </a:p>
        </p:txBody>
      </p:sp>
      <p:sp>
        <p:nvSpPr>
          <p:cNvPr id="4" name="Slide Number Placeholder 3"/>
          <p:cNvSpPr>
            <a:spLocks noGrp="1"/>
          </p:cNvSpPr>
          <p:nvPr>
            <p:ph type="sldNum" sz="quarter" idx="5"/>
          </p:nvPr>
        </p:nvSpPr>
        <p:spPr/>
        <p:txBody>
          <a:bodyPr/>
          <a:lstStyle/>
          <a:p>
            <a:fld id="{DE7031FE-F148-41F2-AA91-6C6E1601A8AB}" type="slidenum">
              <a:rPr lang="en-US" smtClean="0"/>
              <a:t>37</a:t>
            </a:fld>
            <a:endParaRPr lang="en-US"/>
          </a:p>
        </p:txBody>
      </p:sp>
    </p:spTree>
    <p:extLst>
      <p:ext uri="{BB962C8B-B14F-4D97-AF65-F5344CB8AC3E}">
        <p14:creationId xmlns:p14="http://schemas.microsoft.com/office/powerpoint/2010/main" val="149911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test, you can create a mock of </a:t>
            </a:r>
            <a:r>
              <a:rPr lang="en-US" dirty="0" err="1"/>
              <a:t>PersonRespository</a:t>
            </a:r>
            <a:r>
              <a:rPr lang="en-US" dirty="0"/>
              <a:t>, either by hand or using a framework, that has a specific setup that you can verify in a test that it was used correctly.</a:t>
            </a:r>
          </a:p>
        </p:txBody>
      </p:sp>
      <p:sp>
        <p:nvSpPr>
          <p:cNvPr id="4" name="Slide Number Placeholder 3"/>
          <p:cNvSpPr>
            <a:spLocks noGrp="1"/>
          </p:cNvSpPr>
          <p:nvPr>
            <p:ph type="sldNum" sz="quarter" idx="5"/>
          </p:nvPr>
        </p:nvSpPr>
        <p:spPr/>
        <p:txBody>
          <a:bodyPr/>
          <a:lstStyle/>
          <a:p>
            <a:fld id="{DE7031FE-F148-41F2-AA91-6C6E1601A8AB}" type="slidenum">
              <a:rPr lang="en-US" smtClean="0"/>
              <a:t>38</a:t>
            </a:fld>
            <a:endParaRPr lang="en-US"/>
          </a:p>
        </p:txBody>
      </p:sp>
    </p:spTree>
    <p:extLst>
      <p:ext uri="{BB962C8B-B14F-4D97-AF65-F5344CB8AC3E}">
        <p14:creationId xmlns:p14="http://schemas.microsoft.com/office/powerpoint/2010/main" val="3212128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some mocking libraries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39</a:t>
            </a:fld>
            <a:endParaRPr lang="en-US"/>
          </a:p>
        </p:txBody>
      </p:sp>
    </p:spTree>
    <p:extLst>
      <p:ext uri="{BB962C8B-B14F-4D97-AF65-F5344CB8AC3E}">
        <p14:creationId xmlns:p14="http://schemas.microsoft.com/office/powerpoint/2010/main" val="2722533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40</a:t>
            </a:fld>
            <a:endParaRPr lang="en-US"/>
          </a:p>
        </p:txBody>
      </p:sp>
    </p:spTree>
    <p:extLst>
      <p:ext uri="{BB962C8B-B14F-4D97-AF65-F5344CB8AC3E}">
        <p14:creationId xmlns:p14="http://schemas.microsoft.com/office/powerpoint/2010/main" val="700784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Also….”how many tests should we have?” gets asked too. It’s really not about many you have, it’s about how effective they are. That said, in general, the more code you have, the “more” tests you should have as well, but IMO there is no hard and fast rule.</a:t>
            </a:r>
          </a:p>
        </p:txBody>
      </p:sp>
      <p:sp>
        <p:nvSpPr>
          <p:cNvPr id="4" name="Slide Number Placeholder 3"/>
          <p:cNvSpPr>
            <a:spLocks noGrp="1"/>
          </p:cNvSpPr>
          <p:nvPr>
            <p:ph type="sldNum" sz="quarter" idx="5"/>
          </p:nvPr>
        </p:nvSpPr>
        <p:spPr/>
        <p:txBody>
          <a:bodyPr/>
          <a:lstStyle/>
          <a:p>
            <a:fld id="{DE7031FE-F148-41F2-AA91-6C6E1601A8AB}" type="slidenum">
              <a:rPr lang="en-US" smtClean="0"/>
              <a:t>41</a:t>
            </a:fld>
            <a:endParaRPr lang="en-US"/>
          </a:p>
        </p:txBody>
      </p:sp>
    </p:spTree>
    <p:extLst>
      <p:ext uri="{BB962C8B-B14F-4D97-AF65-F5344CB8AC3E}">
        <p14:creationId xmlns:p14="http://schemas.microsoft.com/office/powerpoint/2010/main" val="2503199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42</a:t>
            </a:fld>
            <a:endParaRPr lang="en-US"/>
          </a:p>
        </p:txBody>
      </p:sp>
    </p:spTree>
    <p:extLst>
      <p:ext uri="{BB962C8B-B14F-4D97-AF65-F5344CB8AC3E}">
        <p14:creationId xmlns:p14="http://schemas.microsoft.com/office/powerpoint/2010/main" val="226991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innocent code.</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3740926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code maintainable is an</a:t>
            </a:r>
            <a:r>
              <a:rPr lang="en-US" baseline="0" dirty="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44</a:t>
            </a:fld>
            <a:endParaRPr lang="en-US"/>
          </a:p>
        </p:txBody>
      </p:sp>
    </p:spTree>
    <p:extLst>
      <p:ext uri="{BB962C8B-B14F-4D97-AF65-F5344CB8AC3E}">
        <p14:creationId xmlns:p14="http://schemas.microsoft.com/office/powerpoint/2010/main" val="4289868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Guidelines for Better Unit Tests - https://www.infoq.com/news/2009/07/Better-Unit-Tests</a:t>
            </a:r>
          </a:p>
          <a:p>
            <a:r>
              <a:rPr lang="en-US" dirty="0"/>
              <a:t>* Test Experience Improvements - https://blogs.msdn.microsoft.com/visualstudio/2017/11/16/test-experience-improvements/</a:t>
            </a:r>
          </a:p>
          <a:p>
            <a:r>
              <a:rPr lang="en-US" dirty="0"/>
              <a:t>* Should Code Review Include Manual Testing? Depends! - https://exceptionnotfound.net/should-code-review-include-manual-testing-depends-2/</a:t>
            </a:r>
          </a:p>
          <a:p>
            <a:r>
              <a:rPr lang="en-US" dirty="0"/>
              <a:t>* Unit Testing: Basics and Best Practices - https://www.daedtech.com/unit-testing-basics-best-practices/</a:t>
            </a:r>
          </a:p>
          <a:p>
            <a:r>
              <a:rPr lang="en-US" dirty="0"/>
              <a:t>* How Much Unit Testing is Enough? - https://www.daedtech.com/unit-testing-enough/</a:t>
            </a:r>
          </a:p>
          <a:p>
            <a:r>
              <a:rPr lang="en-US"/>
              <a:t>* Common Excuses Why Developers Don’t Test Their Software - https://hackernoon.com/common-excuses-why-developers-dont-test-their-software-908a465e122c</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45</a:t>
            </a:fld>
            <a:endParaRPr lang="en-US"/>
          </a:p>
        </p:txBody>
      </p:sp>
    </p:spTree>
    <p:extLst>
      <p:ext uri="{BB962C8B-B14F-4D97-AF65-F5344CB8AC3E}">
        <p14:creationId xmlns:p14="http://schemas.microsoft.com/office/powerpoint/2010/main" val="171012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other</a:t>
            </a:r>
            <a:r>
              <a:rPr lang="en-US" baseline="0" dirty="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156497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your code looks sad…and it’s in Comic Sans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78816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be geniuses</a:t>
            </a:r>
            <a:r>
              <a:rPr lang="en-US" baseline="0" dirty="0"/>
              <a:t> with our code – we always write perfect code with no issues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29372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easy for us to</a:t>
            </a:r>
            <a:r>
              <a:rPr lang="en-US" baseline="0" dirty="0"/>
              <a:t> do dumb things in code. (Think of the Zune leap year bug)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2289648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Zune bug has</a:t>
            </a:r>
            <a:r>
              <a:rPr lang="en-US" baseline="0" dirty="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52953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Testability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pic>
        <p:nvPicPr>
          <p:cNvPr id="5" name="Picture 4">
            <a:extLst>
              <a:ext uri="{FF2B5EF4-FFF2-40B4-BE49-F238E27FC236}">
                <a16:creationId xmlns:a16="http://schemas.microsoft.com/office/drawing/2014/main" id="{CCBF0D79-7EA3-43F4-B50F-47A3EB6E8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542" y="1371812"/>
            <a:ext cx="3756914" cy="4709479"/>
          </a:xfrm>
          <a:prstGeom prst="rect">
            <a:avLst/>
          </a:prstGeom>
        </p:spPr>
      </p:pic>
    </p:spTree>
    <p:extLst>
      <p:ext uri="{BB962C8B-B14F-4D97-AF65-F5344CB8AC3E}">
        <p14:creationId xmlns:p14="http://schemas.microsoft.com/office/powerpoint/2010/main" val="2870261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http://www.dvorak.org/blog/wp-content/uploads/2011/01/homer_simpson_brain.jpg</a:t>
            </a:r>
          </a:p>
        </p:txBody>
      </p:sp>
      <p:pic>
        <p:nvPicPr>
          <p:cNvPr id="6" name="Picture 5">
            <a:extLst>
              <a:ext uri="{FF2B5EF4-FFF2-40B4-BE49-F238E27FC236}">
                <a16:creationId xmlns:a16="http://schemas.microsoft.com/office/drawing/2014/main" id="{E226762B-3C96-4804-80FD-81E8C734B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817" y="1380916"/>
            <a:ext cx="6394363" cy="4795772"/>
          </a:xfrm>
          <a:prstGeom prst="rect">
            <a:avLst/>
          </a:prstGeom>
        </p:spPr>
      </p:pic>
    </p:spTree>
    <p:extLst>
      <p:ext uri="{BB962C8B-B14F-4D97-AF65-F5344CB8AC3E}">
        <p14:creationId xmlns:p14="http://schemas.microsoft.com/office/powerpoint/2010/main" val="123878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Motivation</a:t>
            </a:r>
          </a:p>
        </p:txBody>
      </p:sp>
      <p:sp>
        <p:nvSpPr>
          <p:cNvPr id="4" name="Rectangle 3">
            <a:extLst>
              <a:ext uri="{FF2B5EF4-FFF2-40B4-BE49-F238E27FC236}">
                <a16:creationId xmlns:a16="http://schemas.microsoft.com/office/drawing/2014/main" id="{80357C78-049B-44A7-9521-0A01718043FF}"/>
              </a:ext>
            </a:extLst>
          </p:cNvPr>
          <p:cNvSpPr/>
          <p:nvPr/>
        </p:nvSpPr>
        <p:spPr>
          <a:xfrm>
            <a:off x="729407" y="1516073"/>
            <a:ext cx="3950129" cy="4524315"/>
          </a:xfrm>
          <a:prstGeom prst="rect">
            <a:avLst/>
          </a:prstGeom>
        </p:spPr>
        <p:txBody>
          <a:bodyPr wrap="square">
            <a:spAutoFit/>
          </a:bodyPr>
          <a:lstStyle/>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 = ORIGINYEAR; /* = 1980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while (days &gt;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a:t>
            </a:r>
            <a:r>
              <a:rPr lang="en-US" sz="1600" dirty="0" err="1">
                <a:solidFill>
                  <a:srgbClr val="000000"/>
                </a:solidFill>
                <a:latin typeface="Cascadia Code" panose="020B0609020000020004" pitchFamily="49" charset="0"/>
                <a:ea typeface="ＭＳ Ｐゴシック" pitchFamily="-72" charset="-128"/>
                <a:cs typeface="Cascadia Code" panose="020B0609020000020004" pitchFamily="49" charset="0"/>
              </a:rPr>
              <a:t>IsLeapYear</a:t>
            </a: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(year))</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if (days &gt;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366;</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else</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365;</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16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p:txBody>
      </p:sp>
      <p:pic>
        <p:nvPicPr>
          <p:cNvPr id="5" name="Picture 4">
            <a:extLst>
              <a:ext uri="{FF2B5EF4-FFF2-40B4-BE49-F238E27FC236}">
                <a16:creationId xmlns:a16="http://schemas.microsoft.com/office/drawing/2014/main" id="{C9A3CB3A-38D8-4862-B0EB-65BC15B81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729" y="846814"/>
            <a:ext cx="2976880" cy="2976880"/>
          </a:xfrm>
          <a:prstGeom prst="rect">
            <a:avLst/>
          </a:prstGeom>
        </p:spPr>
      </p:pic>
      <p:sp>
        <p:nvSpPr>
          <p:cNvPr id="6" name="Rectangle 5">
            <a:extLst>
              <a:ext uri="{FF2B5EF4-FFF2-40B4-BE49-F238E27FC236}">
                <a16:creationId xmlns:a16="http://schemas.microsoft.com/office/drawing/2014/main" id="{51148C35-0284-44D4-B9E3-E260035DEDFB}"/>
              </a:ext>
            </a:extLst>
          </p:cNvPr>
          <p:cNvSpPr/>
          <p:nvPr/>
        </p:nvSpPr>
        <p:spPr>
          <a:xfrm>
            <a:off x="1510301" y="2011066"/>
            <a:ext cx="1460527" cy="3048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FCEEB85-D758-4153-9D3F-6F0E30C799F8}"/>
              </a:ext>
            </a:extLst>
          </p:cNvPr>
          <p:cNvSpPr txBox="1"/>
          <p:nvPr/>
        </p:nvSpPr>
        <p:spPr>
          <a:xfrm>
            <a:off x="5548661" y="3062650"/>
            <a:ext cx="697627"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Arial" pitchFamily="-72" charset="0"/>
                <a:ea typeface="ＭＳ Ｐゴシック" pitchFamily="-72" charset="-128"/>
              </a:rPr>
              <a:t>?</a:t>
            </a:r>
          </a:p>
        </p:txBody>
      </p:sp>
      <p:cxnSp>
        <p:nvCxnSpPr>
          <p:cNvPr id="9" name="Connector: Elbow 8">
            <a:extLst>
              <a:ext uri="{FF2B5EF4-FFF2-40B4-BE49-F238E27FC236}">
                <a16:creationId xmlns:a16="http://schemas.microsoft.com/office/drawing/2014/main" id="{5FA05D98-218D-4FC8-A283-BA17CC6B285D}"/>
              </a:ext>
            </a:extLst>
          </p:cNvPr>
          <p:cNvCxnSpPr>
            <a:cxnSpLocks/>
            <a:stCxn id="8" idx="0"/>
            <a:endCxn id="6" idx="3"/>
          </p:cNvCxnSpPr>
          <p:nvPr/>
        </p:nvCxnSpPr>
        <p:spPr>
          <a:xfrm rot="16200000" flipV="1">
            <a:off x="3984560" y="1149734"/>
            <a:ext cx="899184" cy="2926647"/>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448C1A3-E1F4-4456-A2D5-71DDDF82FD8F}"/>
              </a:ext>
            </a:extLst>
          </p:cNvPr>
          <p:cNvSpPr/>
          <p:nvPr/>
        </p:nvSpPr>
        <p:spPr>
          <a:xfrm>
            <a:off x="5448728" y="4690713"/>
            <a:ext cx="6096000" cy="1477328"/>
          </a:xfrm>
          <a:prstGeom prst="rect">
            <a:avLst/>
          </a:prstGeom>
        </p:spPr>
        <p:txBody>
          <a:bodyPr>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
        <p:nvSpPr>
          <p:cNvPr id="11" name="Rectangle 10">
            <a:extLst>
              <a:ext uri="{FF2B5EF4-FFF2-40B4-BE49-F238E27FC236}">
                <a16:creationId xmlns:a16="http://schemas.microsoft.com/office/drawing/2014/main" id="{1DBCF0B2-B21A-46E3-BE5C-9BDECFD5F06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a:p>
            <a:pPr algn="r"/>
            <a:r>
              <a:rPr lang="en-US" sz="1200" dirty="0">
                <a:latin typeface="+mj-lt"/>
                <a:cs typeface="Calibri" pitchFamily="34" charset="0"/>
              </a:rPr>
              <a:t>https://www.wired.com/2008/12/zune-freeze-res/</a:t>
            </a:r>
          </a:p>
        </p:txBody>
      </p:sp>
    </p:spTree>
    <p:extLst>
      <p:ext uri="{BB962C8B-B14F-4D97-AF65-F5344CB8AC3E}">
        <p14:creationId xmlns:p14="http://schemas.microsoft.com/office/powerpoint/2010/main" val="25516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5" name="Picture 2" descr="http://celebrating200years.noaa.gov/magazine/tct/01_misaligned_bridge_503.jpg">
            <a:extLst>
              <a:ext uri="{FF2B5EF4-FFF2-40B4-BE49-F238E27FC236}">
                <a16:creationId xmlns:a16="http://schemas.microsoft.com/office/drawing/2014/main" id="{3B1DE670-0E70-43AA-8433-75C1EB179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126" y="1457417"/>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33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6" name="Picture 2" descr="http://chellem.com/wp-content/uploads/2009/08/stress.jpg">
            <a:extLst>
              <a:ext uri="{FF2B5EF4-FFF2-40B4-BE49-F238E27FC236}">
                <a16:creationId xmlns:a16="http://schemas.microsoft.com/office/drawing/2014/main" id="{F4822313-D39E-4B5F-A249-3943D516CF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455" y="1690688"/>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49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graphicFrame>
        <p:nvGraphicFramePr>
          <p:cNvPr id="5" name="Diagram 4">
            <a:extLst>
              <a:ext uri="{FF2B5EF4-FFF2-40B4-BE49-F238E27FC236}">
                <a16:creationId xmlns:a16="http://schemas.microsoft.com/office/drawing/2014/main" id="{EEFEF536-CA25-49DF-981E-F74FFB20229D}"/>
              </a:ext>
            </a:extLst>
          </p:cNvPr>
          <p:cNvGraphicFramePr/>
          <p:nvPr>
            <p:extLst>
              <p:ext uri="{D42A27DB-BD31-4B8C-83A1-F6EECF244321}">
                <p14:modId xmlns:p14="http://schemas.microsoft.com/office/powerpoint/2010/main" val="4194512044"/>
              </p:ext>
            </p:extLst>
          </p:nvPr>
        </p:nvGraphicFramePr>
        <p:xfrm>
          <a:off x="612112" y="1511309"/>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732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5" name="Rectangle 4">
            <a:extLst>
              <a:ext uri="{FF2B5EF4-FFF2-40B4-BE49-F238E27FC236}">
                <a16:creationId xmlns:a16="http://schemas.microsoft.com/office/drawing/2014/main" id="{F240CD43-88D7-4144-B2B1-D4ACBC3FEC1B}"/>
              </a:ext>
            </a:extLst>
          </p:cNvPr>
          <p:cNvSpPr/>
          <p:nvPr/>
        </p:nvSpPr>
        <p:spPr>
          <a:xfrm>
            <a:off x="6344389" y="2618341"/>
            <a:ext cx="4481976" cy="1938992"/>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“Legacy code is simply code without tests.” –xvi</a:t>
            </a:r>
          </a:p>
        </p:txBody>
      </p:sp>
      <p:pic>
        <p:nvPicPr>
          <p:cNvPr id="7" name="Picture 6">
            <a:extLst>
              <a:ext uri="{FF2B5EF4-FFF2-40B4-BE49-F238E27FC236}">
                <a16:creationId xmlns:a16="http://schemas.microsoft.com/office/drawing/2014/main" id="{98458200-278B-48CC-BC0D-D4E7844BC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426" y="1545301"/>
            <a:ext cx="3400879" cy="4506686"/>
          </a:xfrm>
          <a:prstGeom prst="rect">
            <a:avLst/>
          </a:prstGeom>
        </p:spPr>
      </p:pic>
    </p:spTree>
    <p:extLst>
      <p:ext uri="{BB962C8B-B14F-4D97-AF65-F5344CB8AC3E}">
        <p14:creationId xmlns:p14="http://schemas.microsoft.com/office/powerpoint/2010/main" val="383741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5" name="Picture 4">
            <a:extLst>
              <a:ext uri="{FF2B5EF4-FFF2-40B4-BE49-F238E27FC236}">
                <a16:creationId xmlns:a16="http://schemas.microsoft.com/office/drawing/2014/main" id="{50288FF4-9003-401D-AD31-1BE557B55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4655" y="1478810"/>
            <a:ext cx="5982688" cy="4632310"/>
          </a:xfrm>
          <a:prstGeom prst="rect">
            <a:avLst/>
          </a:prstGeom>
        </p:spPr>
      </p:pic>
    </p:spTree>
    <p:extLst>
      <p:ext uri="{BB962C8B-B14F-4D97-AF65-F5344CB8AC3E}">
        <p14:creationId xmlns:p14="http://schemas.microsoft.com/office/powerpoint/2010/main" val="51961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6" name="Picture 5">
            <a:extLst>
              <a:ext uri="{FF2B5EF4-FFF2-40B4-BE49-F238E27FC236}">
                <a16:creationId xmlns:a16="http://schemas.microsoft.com/office/drawing/2014/main" id="{BDFB36FA-F15F-4EB3-865D-69DD78181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44" y="1617090"/>
            <a:ext cx="5983312" cy="4427651"/>
          </a:xfrm>
          <a:prstGeom prst="rect">
            <a:avLst/>
          </a:prstGeom>
        </p:spPr>
      </p:pic>
    </p:spTree>
    <p:extLst>
      <p:ext uri="{BB962C8B-B14F-4D97-AF65-F5344CB8AC3E}">
        <p14:creationId xmlns:p14="http://schemas.microsoft.com/office/powerpoint/2010/main" val="2173381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a:extLst>
              <a:ext uri="{FF2B5EF4-FFF2-40B4-BE49-F238E27FC236}">
                <a16:creationId xmlns:a16="http://schemas.microsoft.com/office/drawing/2014/main" id="{91942542-4BB1-4DA7-B331-B64718691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0" y="1352862"/>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A picture containing computer, table, phone, laptop&#10;&#10;Description automatically generated">
            <a:extLst>
              <a:ext uri="{FF2B5EF4-FFF2-40B4-BE49-F238E27FC236}">
                <a16:creationId xmlns:a16="http://schemas.microsoft.com/office/drawing/2014/main" id="{4E2ECD4E-C9BB-4A91-89EB-6A9B56B0C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77" y="1494290"/>
            <a:ext cx="3662958" cy="4465320"/>
          </a:xfrm>
          <a:prstGeom prst="rect">
            <a:avLst/>
          </a:prstGeom>
        </p:spPr>
      </p:pic>
    </p:spTree>
    <p:extLst>
      <p:ext uri="{BB962C8B-B14F-4D97-AF65-F5344CB8AC3E}">
        <p14:creationId xmlns:p14="http://schemas.microsoft.com/office/powerpoint/2010/main" val="280336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pic>
        <p:nvPicPr>
          <p:cNvPr id="5" name="Picture 4">
            <a:extLst>
              <a:ext uri="{FF2B5EF4-FFF2-40B4-BE49-F238E27FC236}">
                <a16:creationId xmlns:a16="http://schemas.microsoft.com/office/drawing/2014/main" id="{5055CA17-D193-4A54-8A35-669FD2BFB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99" y="1196894"/>
            <a:ext cx="5080000" cy="5080000"/>
          </a:xfrm>
          <a:prstGeom prst="rect">
            <a:avLst/>
          </a:prstGeom>
        </p:spPr>
      </p:pic>
    </p:spTree>
    <p:extLst>
      <p:ext uri="{BB962C8B-B14F-4D97-AF65-F5344CB8AC3E}">
        <p14:creationId xmlns:p14="http://schemas.microsoft.com/office/powerpoint/2010/main" val="3236364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6" name="Picture 2" descr="http://scratch.typepad.com/.a/6a00e551da83098833012875abba3b970c-800wi">
            <a:extLst>
              <a:ext uri="{FF2B5EF4-FFF2-40B4-BE49-F238E27FC236}">
                <a16:creationId xmlns:a16="http://schemas.microsoft.com/office/drawing/2014/main" id="{1007A7A5-BAAA-4562-9C1D-4317A000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024" y="1385725"/>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18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5" name="Picture 4">
            <a:extLst>
              <a:ext uri="{FF2B5EF4-FFF2-40B4-BE49-F238E27FC236}">
                <a16:creationId xmlns:a16="http://schemas.microsoft.com/office/drawing/2014/main" id="{64D534A7-0200-418F-BDEB-63869B5AD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463" y="1460626"/>
            <a:ext cx="6117074" cy="4587805"/>
          </a:xfrm>
          <a:prstGeom prst="rect">
            <a:avLst/>
          </a:prstGeom>
        </p:spPr>
      </p:pic>
    </p:spTree>
    <p:extLst>
      <p:ext uri="{BB962C8B-B14F-4D97-AF65-F5344CB8AC3E}">
        <p14:creationId xmlns:p14="http://schemas.microsoft.com/office/powerpoint/2010/main" val="2528175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6" name="Picture 5">
            <a:extLst>
              <a:ext uri="{FF2B5EF4-FFF2-40B4-BE49-F238E27FC236}">
                <a16:creationId xmlns:a16="http://schemas.microsoft.com/office/drawing/2014/main" id="{84281288-BBFF-47C5-ACCF-B1517E692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506" y="1408752"/>
            <a:ext cx="6162205" cy="4868142"/>
          </a:xfrm>
          <a:prstGeom prst="rect">
            <a:avLst/>
          </a:prstGeom>
        </p:spPr>
      </p:pic>
    </p:spTree>
    <p:extLst>
      <p:ext uri="{BB962C8B-B14F-4D97-AF65-F5344CB8AC3E}">
        <p14:creationId xmlns:p14="http://schemas.microsoft.com/office/powerpoint/2010/main" val="3605443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5" name="Rectangle 4">
            <a:extLst>
              <a:ext uri="{FF2B5EF4-FFF2-40B4-BE49-F238E27FC236}">
                <a16:creationId xmlns:a16="http://schemas.microsoft.com/office/drawing/2014/main" id="{3174685B-0CFC-4E39-9226-9699B0ACDFCF}"/>
              </a:ext>
            </a:extLst>
          </p:cNvPr>
          <p:cNvSpPr/>
          <p:nvPr/>
        </p:nvSpPr>
        <p:spPr>
          <a:xfrm>
            <a:off x="6354664" y="2638889"/>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–pg. 18</a:t>
            </a:r>
          </a:p>
        </p:txBody>
      </p:sp>
      <p:pic>
        <p:nvPicPr>
          <p:cNvPr id="7" name="Picture 6">
            <a:extLst>
              <a:ext uri="{FF2B5EF4-FFF2-40B4-BE49-F238E27FC236}">
                <a16:creationId xmlns:a16="http://schemas.microsoft.com/office/drawing/2014/main" id="{C96B1C82-DFCC-4AE0-9F83-21B093B32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701" y="1565849"/>
            <a:ext cx="3616476" cy="4506686"/>
          </a:xfrm>
          <a:prstGeom prst="rect">
            <a:avLst/>
          </a:prstGeom>
        </p:spPr>
      </p:pic>
    </p:spTree>
    <p:extLst>
      <p:ext uri="{BB962C8B-B14F-4D97-AF65-F5344CB8AC3E}">
        <p14:creationId xmlns:p14="http://schemas.microsoft.com/office/powerpoint/2010/main" val="389214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5" name="Picture 4">
            <a:extLst>
              <a:ext uri="{FF2B5EF4-FFF2-40B4-BE49-F238E27FC236}">
                <a16:creationId xmlns:a16="http://schemas.microsoft.com/office/drawing/2014/main" id="{3012F40F-241E-4058-9030-5C60B1CA9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75" y="1557438"/>
            <a:ext cx="7325248" cy="4585605"/>
          </a:xfrm>
          <a:prstGeom prst="rect">
            <a:avLst/>
          </a:prstGeom>
        </p:spPr>
      </p:pic>
    </p:spTree>
    <p:extLst>
      <p:ext uri="{BB962C8B-B14F-4D97-AF65-F5344CB8AC3E}">
        <p14:creationId xmlns:p14="http://schemas.microsoft.com/office/powerpoint/2010/main" val="266222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pic>
        <p:nvPicPr>
          <p:cNvPr id="6" name="Picture 5">
            <a:extLst>
              <a:ext uri="{FF2B5EF4-FFF2-40B4-BE49-F238E27FC236}">
                <a16:creationId xmlns:a16="http://schemas.microsoft.com/office/drawing/2014/main" id="{2316EB25-3915-4373-B857-41C653C2811A}"/>
              </a:ext>
            </a:extLst>
          </p:cNvPr>
          <p:cNvPicPr>
            <a:picLocks noChangeAspect="1"/>
          </p:cNvPicPr>
          <p:nvPr/>
        </p:nvPicPr>
        <p:blipFill>
          <a:blip r:embed="rId3"/>
          <a:stretch>
            <a:fillRect/>
          </a:stretch>
        </p:blipFill>
        <p:spPr>
          <a:xfrm>
            <a:off x="383357" y="1532858"/>
            <a:ext cx="3354278" cy="2273769"/>
          </a:xfrm>
          <a:prstGeom prst="rect">
            <a:avLst/>
          </a:prstGeom>
        </p:spPr>
      </p:pic>
      <p:pic>
        <p:nvPicPr>
          <p:cNvPr id="7" name="Picture 6">
            <a:extLst>
              <a:ext uri="{FF2B5EF4-FFF2-40B4-BE49-F238E27FC236}">
                <a16:creationId xmlns:a16="http://schemas.microsoft.com/office/drawing/2014/main" id="{C850CEB6-51E6-4513-A444-490F9A3985C6}"/>
              </a:ext>
            </a:extLst>
          </p:cNvPr>
          <p:cNvPicPr>
            <a:picLocks noChangeAspect="1"/>
          </p:cNvPicPr>
          <p:nvPr/>
        </p:nvPicPr>
        <p:blipFill>
          <a:blip r:embed="rId4"/>
          <a:stretch>
            <a:fillRect/>
          </a:stretch>
        </p:blipFill>
        <p:spPr>
          <a:xfrm>
            <a:off x="2922681" y="2248201"/>
            <a:ext cx="6346638" cy="2875689"/>
          </a:xfrm>
          <a:prstGeom prst="rect">
            <a:avLst/>
          </a:prstGeom>
        </p:spPr>
      </p:pic>
      <p:pic>
        <p:nvPicPr>
          <p:cNvPr id="9" name="Picture 8">
            <a:extLst>
              <a:ext uri="{FF2B5EF4-FFF2-40B4-BE49-F238E27FC236}">
                <a16:creationId xmlns:a16="http://schemas.microsoft.com/office/drawing/2014/main" id="{B7363F9B-86D6-42CD-88F2-308150C318CB}"/>
              </a:ext>
            </a:extLst>
          </p:cNvPr>
          <p:cNvPicPr>
            <a:picLocks noChangeAspect="1"/>
          </p:cNvPicPr>
          <p:nvPr/>
        </p:nvPicPr>
        <p:blipFill>
          <a:blip r:embed="rId5"/>
          <a:stretch>
            <a:fillRect/>
          </a:stretch>
        </p:blipFill>
        <p:spPr>
          <a:xfrm>
            <a:off x="8070449" y="3894607"/>
            <a:ext cx="3738195" cy="2185788"/>
          </a:xfrm>
          <a:prstGeom prst="rect">
            <a:avLst/>
          </a:prstGeom>
        </p:spPr>
      </p:pic>
    </p:spTree>
    <p:extLst>
      <p:ext uri="{BB962C8B-B14F-4D97-AF65-F5344CB8AC3E}">
        <p14:creationId xmlns:p14="http://schemas.microsoft.com/office/powerpoint/2010/main" val="35274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pic>
        <p:nvPicPr>
          <p:cNvPr id="6" name="Picture 5">
            <a:extLst>
              <a:ext uri="{FF2B5EF4-FFF2-40B4-BE49-F238E27FC236}">
                <a16:creationId xmlns:a16="http://schemas.microsoft.com/office/drawing/2014/main" id="{6BBC4B93-125D-4403-BF2E-F10BF643B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669" y="1491870"/>
            <a:ext cx="3024659" cy="4605731"/>
          </a:xfrm>
          <a:prstGeom prst="rect">
            <a:avLst/>
          </a:prstGeom>
        </p:spPr>
      </p:pic>
    </p:spTree>
    <p:extLst>
      <p:ext uri="{BB962C8B-B14F-4D97-AF65-F5344CB8AC3E}">
        <p14:creationId xmlns:p14="http://schemas.microsoft.com/office/powerpoint/2010/main" val="4010832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a:extLst>
              <a:ext uri="{FF2B5EF4-FFF2-40B4-BE49-F238E27FC236}">
                <a16:creationId xmlns:a16="http://schemas.microsoft.com/office/drawing/2014/main" id="{4BD5E1E2-D7F9-4F17-A993-CE7C57A142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5605" y="1422028"/>
            <a:ext cx="7300788" cy="4854866"/>
          </a:xfrm>
          <a:prstGeom prst="rect">
            <a:avLst/>
          </a:prstGeom>
        </p:spPr>
      </p:pic>
    </p:spTree>
    <p:extLst>
      <p:ext uri="{BB962C8B-B14F-4D97-AF65-F5344CB8AC3E}">
        <p14:creationId xmlns:p14="http://schemas.microsoft.com/office/powerpoint/2010/main" val="942528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https://github.com/jasonbock/rocks</a:t>
            </a:r>
          </a:p>
        </p:txBody>
      </p:sp>
      <p:pic>
        <p:nvPicPr>
          <p:cNvPr id="6" name="Picture 5">
            <a:extLst>
              <a:ext uri="{FF2B5EF4-FFF2-40B4-BE49-F238E27FC236}">
                <a16:creationId xmlns:a16="http://schemas.microsoft.com/office/drawing/2014/main" id="{DCBC85F4-CBCB-4F51-A380-D5E4081CB1A1}"/>
              </a:ext>
            </a:extLst>
          </p:cNvPr>
          <p:cNvPicPr>
            <a:picLocks noChangeAspect="1"/>
          </p:cNvPicPr>
          <p:nvPr/>
        </p:nvPicPr>
        <p:blipFill>
          <a:blip r:embed="rId3"/>
          <a:stretch>
            <a:fillRect/>
          </a:stretch>
        </p:blipFill>
        <p:spPr>
          <a:xfrm>
            <a:off x="2144188" y="1985938"/>
            <a:ext cx="7903621" cy="3749154"/>
          </a:xfrm>
          <a:prstGeom prst="rect">
            <a:avLst/>
          </a:prstGeom>
        </p:spPr>
      </p:pic>
    </p:spTree>
    <p:extLst>
      <p:ext uri="{BB962C8B-B14F-4D97-AF65-F5344CB8AC3E}">
        <p14:creationId xmlns:p14="http://schemas.microsoft.com/office/powerpoint/2010/main" val="28019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267128" y="1592868"/>
            <a:ext cx="11595026" cy="4810845"/>
          </a:xfrm>
        </p:spPr>
        <p:txBody>
          <a:bodyPr anchor="ctr" anchorCtr="0">
            <a:normAutofit/>
          </a:bodyPr>
          <a:lstStyle/>
          <a:p>
            <a:pPr marL="68580" indent="0" algn="ctr">
              <a:buNone/>
            </a:pPr>
            <a:r>
              <a:rPr lang="en-US" sz="3200" dirty="0"/>
              <a:t>https://github.com/JasonBock/TestabilityInDotNet</a:t>
            </a:r>
          </a:p>
          <a:p>
            <a:pPr marL="68580" indent="0" algn="ctr">
              <a:buNone/>
            </a:pPr>
            <a:endParaRPr lang="en-US" sz="3200" dirty="0"/>
          </a:p>
          <a:p>
            <a:pPr marL="68580" indent="0" algn="ctr">
              <a:buNone/>
            </a:pPr>
            <a:r>
              <a:rPr lang="en-US" sz="3200" dirty="0"/>
              <a:t>https://github.com/JasonBock/Presentations/</a:t>
            </a:r>
          </a:p>
          <a:p>
            <a:pPr marL="68580" indent="0" algn="ctr">
              <a:buNone/>
            </a:pPr>
            <a:r>
              <a:rPr lang="en-US" sz="3200" dirty="0"/>
              <a:t>blob/master/Testability%20in%20%2CNET.pptx</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https://youtu.be/XJw-E2QQr-I?t=1581</a:t>
            </a:r>
          </a:p>
        </p:txBody>
      </p:sp>
      <p:pic>
        <p:nvPicPr>
          <p:cNvPr id="5" name="Picture 4">
            <a:extLst>
              <a:ext uri="{FF2B5EF4-FFF2-40B4-BE49-F238E27FC236}">
                <a16:creationId xmlns:a16="http://schemas.microsoft.com/office/drawing/2014/main" id="{E77F44E7-0AD8-431C-ABCE-3288EEC74600}"/>
              </a:ext>
            </a:extLst>
          </p:cNvPr>
          <p:cNvPicPr>
            <a:picLocks noChangeAspect="1"/>
          </p:cNvPicPr>
          <p:nvPr/>
        </p:nvPicPr>
        <p:blipFill>
          <a:blip r:embed="rId3"/>
          <a:stretch>
            <a:fillRect/>
          </a:stretch>
        </p:blipFill>
        <p:spPr>
          <a:xfrm>
            <a:off x="210424" y="1398333"/>
            <a:ext cx="8518536" cy="4791676"/>
          </a:xfrm>
          <a:prstGeom prst="rect">
            <a:avLst/>
          </a:prstGeom>
        </p:spPr>
      </p:pic>
      <p:pic>
        <p:nvPicPr>
          <p:cNvPr id="7" name="Picture 6">
            <a:extLst>
              <a:ext uri="{FF2B5EF4-FFF2-40B4-BE49-F238E27FC236}">
                <a16:creationId xmlns:a16="http://schemas.microsoft.com/office/drawing/2014/main" id="{104B7DAF-B386-4829-99C9-E23815D3B9B3}"/>
              </a:ext>
            </a:extLst>
          </p:cNvPr>
          <p:cNvPicPr>
            <a:picLocks noChangeAspect="1"/>
          </p:cNvPicPr>
          <p:nvPr/>
        </p:nvPicPr>
        <p:blipFill>
          <a:blip r:embed="rId4"/>
          <a:stretch>
            <a:fillRect/>
          </a:stretch>
        </p:blipFill>
        <p:spPr>
          <a:xfrm>
            <a:off x="7526988" y="1672756"/>
            <a:ext cx="4411650" cy="1602185"/>
          </a:xfrm>
          <a:prstGeom prst="rect">
            <a:avLst/>
          </a:prstGeom>
        </p:spPr>
      </p:pic>
      <p:pic>
        <p:nvPicPr>
          <p:cNvPr id="9" name="Picture 8">
            <a:extLst>
              <a:ext uri="{FF2B5EF4-FFF2-40B4-BE49-F238E27FC236}">
                <a16:creationId xmlns:a16="http://schemas.microsoft.com/office/drawing/2014/main" id="{3EB59B0A-16DA-46EA-ADDB-76D13D7CBE5B}"/>
              </a:ext>
            </a:extLst>
          </p:cNvPr>
          <p:cNvPicPr>
            <a:picLocks noChangeAspect="1"/>
          </p:cNvPicPr>
          <p:nvPr/>
        </p:nvPicPr>
        <p:blipFill>
          <a:blip r:embed="rId5"/>
          <a:stretch>
            <a:fillRect/>
          </a:stretch>
        </p:blipFill>
        <p:spPr>
          <a:xfrm>
            <a:off x="7526988" y="3417287"/>
            <a:ext cx="4411650" cy="2493010"/>
          </a:xfrm>
          <a:prstGeom prst="rect">
            <a:avLst/>
          </a:prstGeom>
        </p:spPr>
      </p:pic>
    </p:spTree>
    <p:extLst>
      <p:ext uri="{BB962C8B-B14F-4D97-AF65-F5344CB8AC3E}">
        <p14:creationId xmlns:p14="http://schemas.microsoft.com/office/powerpoint/2010/main" val="30721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Benefits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https://i.ytimg.com/vi/FakT1rgcmrw/maxresdefault.jpg</a:t>
            </a:r>
          </a:p>
          <a:p>
            <a:pPr algn="r"/>
            <a:r>
              <a:rPr lang="en-US" sz="1200" dirty="0">
                <a:latin typeface="+mj-lt"/>
                <a:cs typeface="Calibri" pitchFamily="34" charset="0"/>
              </a:rPr>
              <a:t>https://twitter.com/pottereric/status/1172146329105162240</a:t>
            </a:r>
          </a:p>
        </p:txBody>
      </p:sp>
      <p:pic>
        <p:nvPicPr>
          <p:cNvPr id="6" name="Picture 5" descr="A picture containing table, plate&#10;&#10;Description automatically generated">
            <a:extLst>
              <a:ext uri="{FF2B5EF4-FFF2-40B4-BE49-F238E27FC236}">
                <a16:creationId xmlns:a16="http://schemas.microsoft.com/office/drawing/2014/main" id="{A7C5D130-2ED2-4E08-937D-8D0585526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797" y="1829302"/>
            <a:ext cx="7660404" cy="4308977"/>
          </a:xfrm>
          <a:prstGeom prst="rect">
            <a:avLst/>
          </a:prstGeom>
        </p:spPr>
      </p:pic>
    </p:spTree>
    <p:extLst>
      <p:ext uri="{BB962C8B-B14F-4D97-AF65-F5344CB8AC3E}">
        <p14:creationId xmlns:p14="http://schemas.microsoft.com/office/powerpoint/2010/main" val="97067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5" name="Rectangle 4">
            <a:extLst>
              <a:ext uri="{FF2B5EF4-FFF2-40B4-BE49-F238E27FC236}">
                <a16:creationId xmlns:a16="http://schemas.microsoft.com/office/drawing/2014/main" id="{920044FE-6510-4111-8EC6-C03A235FD56E}"/>
              </a:ext>
            </a:extLst>
          </p:cNvPr>
          <p:cNvSpPr/>
          <p:nvPr/>
        </p:nvSpPr>
        <p:spPr>
          <a:xfrm>
            <a:off x="3725341" y="3044279"/>
            <a:ext cx="474131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2801258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5" name="Rectangle 4">
            <a:extLst>
              <a:ext uri="{FF2B5EF4-FFF2-40B4-BE49-F238E27FC236}">
                <a16:creationId xmlns:a16="http://schemas.microsoft.com/office/drawing/2014/main" id="{920044FE-6510-4111-8EC6-C03A235FD56E}"/>
              </a:ext>
            </a:extLst>
          </p:cNvPr>
          <p:cNvSpPr/>
          <p:nvPr/>
        </p:nvSpPr>
        <p:spPr>
          <a:xfrm>
            <a:off x="3075022" y="3044279"/>
            <a:ext cx="6041956" cy="769441"/>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p>
        </p:txBody>
      </p:sp>
    </p:spTree>
    <p:extLst>
      <p:ext uri="{BB962C8B-B14F-4D97-AF65-F5344CB8AC3E}">
        <p14:creationId xmlns:p14="http://schemas.microsoft.com/office/powerpoint/2010/main" val="253017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graphicFrame>
        <p:nvGraphicFramePr>
          <p:cNvPr id="4" name="Content Placeholder 1">
            <a:extLst>
              <a:ext uri="{FF2B5EF4-FFF2-40B4-BE49-F238E27FC236}">
                <a16:creationId xmlns:a16="http://schemas.microsoft.com/office/drawing/2014/main" id="{AA6AB577-A6BC-4704-9D98-3287EACF05D9}"/>
              </a:ext>
            </a:extLst>
          </p:cNvPr>
          <p:cNvGraphicFramePr>
            <a:graphicFrameLocks noGrp="1"/>
          </p:cNvGraphicFramePr>
          <p:nvPr>
            <p:ph idx="1"/>
            <p:extLst>
              <p:ext uri="{D42A27DB-BD31-4B8C-83A1-F6EECF244321}">
                <p14:modId xmlns:p14="http://schemas.microsoft.com/office/powerpoint/2010/main" val="762390791"/>
              </p:ext>
            </p:extLst>
          </p:nvPr>
        </p:nvGraphicFramePr>
        <p:xfrm>
          <a:off x="381000" y="1445481"/>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5802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5" name="Picture 4">
            <a:extLst>
              <a:ext uri="{FF2B5EF4-FFF2-40B4-BE49-F238E27FC236}">
                <a16:creationId xmlns:a16="http://schemas.microsoft.com/office/drawing/2014/main" id="{6CA2CBF3-4644-4F05-B472-2CCBC4540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37" y="1466171"/>
            <a:ext cx="6178323" cy="4633742"/>
          </a:xfrm>
          <a:prstGeom prst="rect">
            <a:avLst/>
          </a:prstGeom>
        </p:spPr>
      </p:pic>
    </p:spTree>
    <p:extLst>
      <p:ext uri="{BB962C8B-B14F-4D97-AF65-F5344CB8AC3E}">
        <p14:creationId xmlns:p14="http://schemas.microsoft.com/office/powerpoint/2010/main" val="103778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6" name="Rectangle 5">
            <a:extLst>
              <a:ext uri="{FF2B5EF4-FFF2-40B4-BE49-F238E27FC236}">
                <a16:creationId xmlns:a16="http://schemas.microsoft.com/office/drawing/2014/main" id="{C4F7DC7E-378B-44B5-A510-F322754C8D38}"/>
              </a:ext>
            </a:extLst>
          </p:cNvPr>
          <p:cNvSpPr/>
          <p:nvPr/>
        </p:nvSpPr>
        <p:spPr>
          <a:xfrm>
            <a:off x="2571246" y="2912780"/>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a:extLst>
              <a:ext uri="{FF2B5EF4-FFF2-40B4-BE49-F238E27FC236}">
                <a16:creationId xmlns:a16="http://schemas.microsoft.com/office/drawing/2014/main" id="{93690AD9-EE95-45E4-83FE-BD80A8F0248D}"/>
              </a:ext>
            </a:extLst>
          </p:cNvPr>
          <p:cNvSpPr/>
          <p:nvPr/>
        </p:nvSpPr>
        <p:spPr>
          <a:xfrm>
            <a:off x="7114776" y="2912780"/>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9" name="Right Arrow 8">
            <a:extLst>
              <a:ext uri="{FF2B5EF4-FFF2-40B4-BE49-F238E27FC236}">
                <a16:creationId xmlns:a16="http://schemas.microsoft.com/office/drawing/2014/main" id="{2C9D4E7D-A5C1-4FD1-9E50-0EECE6D590BD}"/>
              </a:ext>
            </a:extLst>
          </p:cNvPr>
          <p:cNvSpPr/>
          <p:nvPr/>
        </p:nvSpPr>
        <p:spPr>
          <a:xfrm>
            <a:off x="4973639" y="3410172"/>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35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8" name="Rectangle 7">
            <a:extLst>
              <a:ext uri="{FF2B5EF4-FFF2-40B4-BE49-F238E27FC236}">
                <a16:creationId xmlns:a16="http://schemas.microsoft.com/office/drawing/2014/main" id="{9585BC75-D040-4BFC-AAE7-94EEDD4B29FD}"/>
              </a:ext>
            </a:extLst>
          </p:cNvPr>
          <p:cNvSpPr/>
          <p:nvPr/>
        </p:nvSpPr>
        <p:spPr>
          <a:xfrm>
            <a:off x="2662812" y="4045652"/>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10" name="Rectangle 9">
            <a:extLst>
              <a:ext uri="{FF2B5EF4-FFF2-40B4-BE49-F238E27FC236}">
                <a16:creationId xmlns:a16="http://schemas.microsoft.com/office/drawing/2014/main" id="{DF12EE2B-778F-462C-8452-1FC745A4BF0B}"/>
              </a:ext>
            </a:extLst>
          </p:cNvPr>
          <p:cNvSpPr/>
          <p:nvPr/>
        </p:nvSpPr>
        <p:spPr>
          <a:xfrm>
            <a:off x="7206342" y="4045652"/>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11" name="Rectangle 10">
            <a:extLst>
              <a:ext uri="{FF2B5EF4-FFF2-40B4-BE49-F238E27FC236}">
                <a16:creationId xmlns:a16="http://schemas.microsoft.com/office/drawing/2014/main" id="{B8C138A1-39F4-4C3A-A54B-C42C95CC19B6}"/>
              </a:ext>
            </a:extLst>
          </p:cNvPr>
          <p:cNvSpPr/>
          <p:nvPr/>
        </p:nvSpPr>
        <p:spPr>
          <a:xfrm>
            <a:off x="4985657" y="1961941"/>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12" name="Elbow Connector 7">
            <a:extLst>
              <a:ext uri="{FF2B5EF4-FFF2-40B4-BE49-F238E27FC236}">
                <a16:creationId xmlns:a16="http://schemas.microsoft.com/office/drawing/2014/main" id="{E69ED3FD-D1B9-417D-9463-5AA4A0F6338F}"/>
              </a:ext>
            </a:extLst>
          </p:cNvPr>
          <p:cNvCxnSpPr>
            <a:stCxn id="8" idx="0"/>
            <a:endCxn id="11" idx="1"/>
          </p:cNvCxnSpPr>
          <p:nvPr/>
        </p:nvCxnSpPr>
        <p:spPr>
          <a:xfrm rot="5400000" flipH="1" flipV="1">
            <a:off x="3704316" y="2764311"/>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3" name="Right Arrow 8">
            <a:extLst>
              <a:ext uri="{FF2B5EF4-FFF2-40B4-BE49-F238E27FC236}">
                <a16:creationId xmlns:a16="http://schemas.microsoft.com/office/drawing/2014/main" id="{300A835A-886B-452D-AF4D-C8DC4D7ADA81}"/>
              </a:ext>
            </a:extLst>
          </p:cNvPr>
          <p:cNvSpPr/>
          <p:nvPr/>
        </p:nvSpPr>
        <p:spPr>
          <a:xfrm rot="10800000">
            <a:off x="5065205" y="4543044"/>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4">
            <a:extLst>
              <a:ext uri="{FF2B5EF4-FFF2-40B4-BE49-F238E27FC236}">
                <a16:creationId xmlns:a16="http://schemas.microsoft.com/office/drawing/2014/main" id="{7D0EAB4A-37A6-4666-B2AE-0D0B4FEE6516}"/>
              </a:ext>
            </a:extLst>
          </p:cNvPr>
          <p:cNvCxnSpPr>
            <a:stCxn id="10" idx="0"/>
            <a:endCxn id="11" idx="3"/>
          </p:cNvCxnSpPr>
          <p:nvPr/>
        </p:nvCxnSpPr>
        <p:spPr>
          <a:xfrm rot="16200000" flipV="1">
            <a:off x="7086424" y="2815390"/>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4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9" name="Rectangle 8">
            <a:extLst>
              <a:ext uri="{FF2B5EF4-FFF2-40B4-BE49-F238E27FC236}">
                <a16:creationId xmlns:a16="http://schemas.microsoft.com/office/drawing/2014/main" id="{18FDF2FF-77F0-4C40-9762-90D4B8630FC1}"/>
              </a:ext>
            </a:extLst>
          </p:cNvPr>
          <p:cNvSpPr/>
          <p:nvPr/>
        </p:nvSpPr>
        <p:spPr>
          <a:xfrm>
            <a:off x="2662812" y="423656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15" name="Rectangle 14">
            <a:extLst>
              <a:ext uri="{FF2B5EF4-FFF2-40B4-BE49-F238E27FC236}">
                <a16:creationId xmlns:a16="http://schemas.microsoft.com/office/drawing/2014/main" id="{AD1ED5A5-59DA-4F90-9532-9EF43BF7F84A}"/>
              </a:ext>
            </a:extLst>
          </p:cNvPr>
          <p:cNvSpPr/>
          <p:nvPr/>
        </p:nvSpPr>
        <p:spPr>
          <a:xfrm>
            <a:off x="7206342" y="423656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PersonRepositoryMock</a:t>
            </a:r>
            <a:endParaRPr lang="en-US" dirty="0"/>
          </a:p>
        </p:txBody>
      </p:sp>
      <p:sp>
        <p:nvSpPr>
          <p:cNvPr id="16" name="Rectangle 15">
            <a:extLst>
              <a:ext uri="{FF2B5EF4-FFF2-40B4-BE49-F238E27FC236}">
                <a16:creationId xmlns:a16="http://schemas.microsoft.com/office/drawing/2014/main" id="{9958162A-1B86-4A7E-A2E5-59E9003D4B29}"/>
              </a:ext>
            </a:extLst>
          </p:cNvPr>
          <p:cNvSpPr/>
          <p:nvPr/>
        </p:nvSpPr>
        <p:spPr>
          <a:xfrm>
            <a:off x="4985657" y="215285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17" name="Elbow Connector 7">
            <a:extLst>
              <a:ext uri="{FF2B5EF4-FFF2-40B4-BE49-F238E27FC236}">
                <a16:creationId xmlns:a16="http://schemas.microsoft.com/office/drawing/2014/main" id="{CF3A824A-DEE5-477E-A4DB-712D7BEC5F10}"/>
              </a:ext>
            </a:extLst>
          </p:cNvPr>
          <p:cNvCxnSpPr>
            <a:stCxn id="9" idx="0"/>
            <a:endCxn id="16" idx="1"/>
          </p:cNvCxnSpPr>
          <p:nvPr/>
        </p:nvCxnSpPr>
        <p:spPr>
          <a:xfrm rot="5400000" flipH="1" flipV="1">
            <a:off x="3704316" y="295522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8" name="Right Arrow 8">
            <a:extLst>
              <a:ext uri="{FF2B5EF4-FFF2-40B4-BE49-F238E27FC236}">
                <a16:creationId xmlns:a16="http://schemas.microsoft.com/office/drawing/2014/main" id="{E92FB44E-EFCE-44BE-8FC1-E3BA53CCE0E8}"/>
              </a:ext>
            </a:extLst>
          </p:cNvPr>
          <p:cNvSpPr/>
          <p:nvPr/>
        </p:nvSpPr>
        <p:spPr>
          <a:xfrm rot="10800000">
            <a:off x="5065205" y="473395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4">
            <a:extLst>
              <a:ext uri="{FF2B5EF4-FFF2-40B4-BE49-F238E27FC236}">
                <a16:creationId xmlns:a16="http://schemas.microsoft.com/office/drawing/2014/main" id="{BA4423A6-D7B4-4AF8-9ABC-524C0F52278A}"/>
              </a:ext>
            </a:extLst>
          </p:cNvPr>
          <p:cNvCxnSpPr>
            <a:stCxn id="15" idx="0"/>
            <a:endCxn id="16" idx="3"/>
          </p:cNvCxnSpPr>
          <p:nvPr/>
        </p:nvCxnSpPr>
        <p:spPr>
          <a:xfrm rot="16200000" flipV="1">
            <a:off x="7086424" y="300630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258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graphicFrame>
        <p:nvGraphicFramePr>
          <p:cNvPr id="10" name="Content Placeholder 3">
            <a:extLst>
              <a:ext uri="{FF2B5EF4-FFF2-40B4-BE49-F238E27FC236}">
                <a16:creationId xmlns:a16="http://schemas.microsoft.com/office/drawing/2014/main" id="{7AF6604A-951C-49FF-A22E-CFD62E650510}"/>
              </a:ext>
            </a:extLst>
          </p:cNvPr>
          <p:cNvGraphicFramePr>
            <a:graphicFrameLocks noGrp="1"/>
          </p:cNvGraphicFramePr>
          <p:nvPr>
            <p:ph idx="1"/>
            <p:extLst>
              <p:ext uri="{D42A27DB-BD31-4B8C-83A1-F6EECF244321}">
                <p14:modId xmlns:p14="http://schemas.microsoft.com/office/powerpoint/2010/main" val="30563239"/>
              </p:ext>
            </p:extLst>
          </p:nvPr>
        </p:nvGraphicFramePr>
        <p:xfrm>
          <a:off x="381000" y="1496852"/>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28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F382-8B9D-44BB-A97A-6E2348F0775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EAFF5E-A48A-4B99-BA09-92A8365876DE}"/>
              </a:ext>
            </a:extLst>
          </p:cNvPr>
          <p:cNvSpPr>
            <a:spLocks noGrp="1"/>
          </p:cNvSpPr>
          <p:nvPr>
            <p:ph idx="1"/>
          </p:nvPr>
        </p:nvSpPr>
        <p:spPr/>
        <p:txBody>
          <a:bodyPr/>
          <a:lstStyle/>
          <a:p>
            <a:r>
              <a:rPr lang="en-US" dirty="0"/>
              <a:t>Motivation</a:t>
            </a:r>
          </a:p>
          <a:p>
            <a:r>
              <a:rPr lang="en-US" dirty="0"/>
              <a:t>Benefits</a:t>
            </a:r>
          </a:p>
          <a:p>
            <a:r>
              <a:rPr lang="en-US" dirty="0"/>
              <a:t>Techniques</a:t>
            </a:r>
          </a:p>
          <a:p>
            <a:r>
              <a:rPr lang="en-US" dirty="0"/>
              <a:t>Conclusion</a:t>
            </a:r>
          </a:p>
        </p:txBody>
      </p:sp>
      <p:sp>
        <p:nvSpPr>
          <p:cNvPr id="4" name="Content Placeholder 1">
            <a:extLst>
              <a:ext uri="{FF2B5EF4-FFF2-40B4-BE49-F238E27FC236}">
                <a16:creationId xmlns:a16="http://schemas.microsoft.com/office/drawing/2014/main" id="{899982C0-B5F4-4A77-8731-27BBB6EC7530}"/>
              </a:ext>
            </a:extLst>
          </p:cNvPr>
          <p:cNvSpPr txBox="1">
            <a:spLocks/>
          </p:cNvSpPr>
          <p:nvPr/>
        </p:nvSpPr>
        <p:spPr>
          <a:xfrm>
            <a:off x="3770616" y="4304872"/>
            <a:ext cx="7994968" cy="2290501"/>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None/>
            </a:pPr>
            <a:r>
              <a:rPr lang="en-US" sz="2000" dirty="0">
                <a:latin typeface="+mn-lt"/>
              </a:rPr>
              <a:t>Remember…</a:t>
            </a:r>
          </a:p>
          <a:p>
            <a:pPr marL="68580" indent="0" algn="ctr">
              <a:buNone/>
            </a:pPr>
            <a:r>
              <a:rPr lang="en-US" sz="2000" dirty="0">
                <a:latin typeface="+mn-lt"/>
              </a:rPr>
              <a:t>https://github.com/JasonBock/TestabilityInDotNet</a:t>
            </a:r>
          </a:p>
          <a:p>
            <a:pPr marL="68580" indent="0" algn="ctr">
              <a:buNone/>
            </a:pPr>
            <a:endParaRPr lang="en-US" sz="2000" dirty="0">
              <a:latin typeface="+mn-lt"/>
            </a:endParaRPr>
          </a:p>
          <a:p>
            <a:pPr marL="68580" indent="0" algn="ctr">
              <a:buNone/>
            </a:pPr>
            <a:r>
              <a:rPr lang="en-US" sz="2000" dirty="0">
                <a:latin typeface="+mn-lt"/>
              </a:rPr>
              <a:t>https://github.com/JasonBock/Presentations/</a:t>
            </a:r>
          </a:p>
          <a:p>
            <a:pPr marL="68580" indent="0" algn="ctr">
              <a:buNone/>
            </a:pPr>
            <a:r>
              <a:rPr lang="en-US" sz="2000" dirty="0">
                <a:latin typeface="+mn-lt"/>
              </a:rPr>
              <a:t>blob/master/Testability%20in%20%2CNET.pptx</a:t>
            </a:r>
          </a:p>
        </p:txBody>
      </p:sp>
    </p:spTree>
    <p:extLst>
      <p:ext uri="{BB962C8B-B14F-4D97-AF65-F5344CB8AC3E}">
        <p14:creationId xmlns:p14="http://schemas.microsoft.com/office/powerpoint/2010/main" val="251409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6" name="Picture 5">
            <a:extLst>
              <a:ext uri="{FF2B5EF4-FFF2-40B4-BE49-F238E27FC236}">
                <a16:creationId xmlns:a16="http://schemas.microsoft.com/office/drawing/2014/main" id="{12B61FCD-8DE5-4B20-8D72-838337B03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6854" y="1546430"/>
            <a:ext cx="6918290" cy="4612193"/>
          </a:xfrm>
          <a:prstGeom prst="rect">
            <a:avLst/>
          </a:prstGeom>
        </p:spPr>
      </p:pic>
    </p:spTree>
    <p:extLst>
      <p:ext uri="{BB962C8B-B14F-4D97-AF65-F5344CB8AC3E}">
        <p14:creationId xmlns:p14="http://schemas.microsoft.com/office/powerpoint/2010/main" val="2289478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https://origin.pymnts.com/wp-content/uploads/2014/09/numbers2.jpg</a:t>
            </a:r>
          </a:p>
        </p:txBody>
      </p:sp>
      <p:pic>
        <p:nvPicPr>
          <p:cNvPr id="5" name="Picture 4" descr="A close up of a sign&#10;&#10;Description automatically generated">
            <a:extLst>
              <a:ext uri="{FF2B5EF4-FFF2-40B4-BE49-F238E27FC236}">
                <a16:creationId xmlns:a16="http://schemas.microsoft.com/office/drawing/2014/main" id="{2563CAA5-A21A-4AC9-87EA-B79362DBA7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08" y="1532859"/>
            <a:ext cx="11461581" cy="4655312"/>
          </a:xfrm>
          <a:prstGeom prst="rect">
            <a:avLst/>
          </a:prstGeom>
        </p:spPr>
      </p:pic>
    </p:spTree>
    <p:extLst>
      <p:ext uri="{BB962C8B-B14F-4D97-AF65-F5344CB8AC3E}">
        <p14:creationId xmlns:p14="http://schemas.microsoft.com/office/powerpoint/2010/main" val="742856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Testing</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https://docs.microsoft.com/en-us/visualstudio/test/generate-unit-tests-for-your-code-with-intellitest?view=vs-2017</a:t>
            </a:r>
          </a:p>
        </p:txBody>
      </p:sp>
      <p:pic>
        <p:nvPicPr>
          <p:cNvPr id="5" name="Picture 4">
            <a:extLst>
              <a:ext uri="{FF2B5EF4-FFF2-40B4-BE49-F238E27FC236}">
                <a16:creationId xmlns:a16="http://schemas.microsoft.com/office/drawing/2014/main" id="{EFC420D7-6001-446B-A848-D1343987BB67}"/>
              </a:ext>
            </a:extLst>
          </p:cNvPr>
          <p:cNvPicPr>
            <a:picLocks noChangeAspect="1"/>
          </p:cNvPicPr>
          <p:nvPr/>
        </p:nvPicPr>
        <p:blipFill>
          <a:blip r:embed="rId3"/>
          <a:stretch>
            <a:fillRect/>
          </a:stretch>
        </p:blipFill>
        <p:spPr>
          <a:xfrm>
            <a:off x="2376695" y="1520510"/>
            <a:ext cx="7438608" cy="4636339"/>
          </a:xfrm>
          <a:prstGeom prst="rect">
            <a:avLst/>
          </a:prstGeom>
        </p:spPr>
      </p:pic>
    </p:spTree>
    <p:extLst>
      <p:ext uri="{BB962C8B-B14F-4D97-AF65-F5344CB8AC3E}">
        <p14:creationId xmlns:p14="http://schemas.microsoft.com/office/powerpoint/2010/main" val="1302665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B467-44F8-47FC-B243-AD63A488394A}"/>
              </a:ext>
            </a:extLst>
          </p:cNvPr>
          <p:cNvSpPr>
            <a:spLocks noGrp="1"/>
          </p:cNvSpPr>
          <p:nvPr>
            <p:ph type="title"/>
          </p:nvPr>
        </p:nvSpPr>
        <p:spPr/>
        <p:txBody>
          <a:bodyPr/>
          <a:lstStyle/>
          <a:p>
            <a:r>
              <a:rPr lang="en-US" dirty="0"/>
              <a:t>Demo: Writing Tests in .NET</a:t>
            </a:r>
          </a:p>
        </p:txBody>
      </p:sp>
      <p:sp>
        <p:nvSpPr>
          <p:cNvPr id="3" name="Text Placeholder 2">
            <a:extLst>
              <a:ext uri="{FF2B5EF4-FFF2-40B4-BE49-F238E27FC236}">
                <a16:creationId xmlns:a16="http://schemas.microsoft.com/office/drawing/2014/main" id="{9D241780-E950-48D9-9457-1C6EAD7BC1DA}"/>
              </a:ext>
            </a:extLst>
          </p:cNvPr>
          <p:cNvSpPr>
            <a:spLocks noGrp="1"/>
          </p:cNvSpPr>
          <p:nvPr>
            <p:ph type="body" idx="1"/>
          </p:nvPr>
        </p:nvSpPr>
        <p:spPr/>
        <p:txBody>
          <a:bodyPr/>
          <a:lstStyle/>
          <a:p>
            <a:r>
              <a:rPr lang="en-US" dirty="0"/>
              <a:t>Testability in .NET</a:t>
            </a:r>
          </a:p>
        </p:txBody>
      </p:sp>
    </p:spTree>
    <p:extLst>
      <p:ext uri="{BB962C8B-B14F-4D97-AF65-F5344CB8AC3E}">
        <p14:creationId xmlns:p14="http://schemas.microsoft.com/office/powerpoint/2010/main" val="2603143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Conclusion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6" name="Picture 5">
            <a:extLst>
              <a:ext uri="{FF2B5EF4-FFF2-40B4-BE49-F238E27FC236}">
                <a16:creationId xmlns:a16="http://schemas.microsoft.com/office/drawing/2014/main" id="{DF73F5C7-A9AA-40B2-97D8-34D8863D1A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870" y="1835400"/>
            <a:ext cx="5201288" cy="3900966"/>
          </a:xfrm>
          <a:prstGeom prst="rect">
            <a:avLst/>
          </a:prstGeom>
        </p:spPr>
      </p:pic>
      <p:pic>
        <p:nvPicPr>
          <p:cNvPr id="7" name="Picture 6">
            <a:extLst>
              <a:ext uri="{FF2B5EF4-FFF2-40B4-BE49-F238E27FC236}">
                <a16:creationId xmlns:a16="http://schemas.microsoft.com/office/drawing/2014/main" id="{CC946098-9991-400D-A284-A516C31243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6510" y="1835399"/>
            <a:ext cx="5853456" cy="3900967"/>
          </a:xfrm>
          <a:prstGeom prst="rect">
            <a:avLst/>
          </a:prstGeom>
        </p:spPr>
      </p:pic>
    </p:spTree>
    <p:extLst>
      <p:ext uri="{BB962C8B-B14F-4D97-AF65-F5344CB8AC3E}">
        <p14:creationId xmlns:p14="http://schemas.microsoft.com/office/powerpoint/2010/main" val="1955108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Testability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578867"/>
            <a:ext cx="10140594" cy="127913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https://github.com/JasonBock/TestabilityInDotNet</a:t>
            </a:r>
          </a:p>
          <a:p>
            <a:pPr marL="285750" indent="-285750">
              <a:buClr>
                <a:schemeClr val="tx1"/>
              </a:buClr>
              <a:buFont typeface="Arial" panose="020B0604020202020204" pitchFamily="34" charset="0"/>
              <a:buChar char="•"/>
            </a:pPr>
            <a:r>
              <a:rPr lang="en-US" dirty="0"/>
              <a:t>https://github.com/JasonBock/Presentations/blob/master/Testability%20in%20%2CNET.pptx</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p>
        </p:txBody>
      </p:sp>
      <p:pic>
        <p:nvPicPr>
          <p:cNvPr id="7" name="Picture 6">
            <a:extLst>
              <a:ext uri="{FF2B5EF4-FFF2-40B4-BE49-F238E27FC236}">
                <a16:creationId xmlns:a16="http://schemas.microsoft.com/office/drawing/2014/main" id="{665A4386-82BD-4ADB-89C4-A42017DFBD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1473" y="1530778"/>
            <a:ext cx="6809053" cy="4542039"/>
          </a:xfrm>
          <a:prstGeom prst="rect">
            <a:avLst/>
          </a:prstGeom>
        </p:spPr>
      </p:pic>
    </p:spTree>
    <p:extLst>
      <p:ext uri="{BB962C8B-B14F-4D97-AF65-F5344CB8AC3E}">
        <p14:creationId xmlns:p14="http://schemas.microsoft.com/office/powerpoint/2010/main" val="172653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pic>
        <p:nvPicPr>
          <p:cNvPr id="5" name="Picture 4">
            <a:extLst>
              <a:ext uri="{FF2B5EF4-FFF2-40B4-BE49-F238E27FC236}">
                <a16:creationId xmlns:a16="http://schemas.microsoft.com/office/drawing/2014/main" id="{72215D70-2351-486D-A661-2D4966539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312" y="2274838"/>
            <a:ext cx="2868410" cy="2923046"/>
          </a:xfrm>
          <a:prstGeom prst="rect">
            <a:avLst/>
          </a:prstGeom>
        </p:spPr>
      </p:pic>
      <p:sp>
        <p:nvSpPr>
          <p:cNvPr id="6" name="Rectangle 5">
            <a:extLst>
              <a:ext uri="{FF2B5EF4-FFF2-40B4-BE49-F238E27FC236}">
                <a16:creationId xmlns:a16="http://schemas.microsoft.com/office/drawing/2014/main" id="{E9E0B4D1-F318-4F62-9D3F-A003D93A1A65}"/>
              </a:ext>
            </a:extLst>
          </p:cNvPr>
          <p:cNvSpPr/>
          <p:nvPr/>
        </p:nvSpPr>
        <p:spPr>
          <a:xfrm>
            <a:off x="1923486" y="2274838"/>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46813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pic>
        <p:nvPicPr>
          <p:cNvPr id="7" name="Picture 6">
            <a:extLst>
              <a:ext uri="{FF2B5EF4-FFF2-40B4-BE49-F238E27FC236}">
                <a16:creationId xmlns:a16="http://schemas.microsoft.com/office/drawing/2014/main" id="{ED8D2094-49D5-4EB5-98AD-7183D26D6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155" y="1395247"/>
            <a:ext cx="1142857" cy="1133333"/>
          </a:xfrm>
          <a:prstGeom prst="rect">
            <a:avLst/>
          </a:prstGeom>
        </p:spPr>
      </p:pic>
      <p:pic>
        <p:nvPicPr>
          <p:cNvPr id="8" name="Picture 7">
            <a:extLst>
              <a:ext uri="{FF2B5EF4-FFF2-40B4-BE49-F238E27FC236}">
                <a16:creationId xmlns:a16="http://schemas.microsoft.com/office/drawing/2014/main" id="{FB385B73-A06A-4E5B-A5A8-01052EF4D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311" y="1349376"/>
            <a:ext cx="1142857" cy="1133333"/>
          </a:xfrm>
          <a:prstGeom prst="rect">
            <a:avLst/>
          </a:prstGeom>
        </p:spPr>
      </p:pic>
      <p:pic>
        <p:nvPicPr>
          <p:cNvPr id="9" name="Picture 8">
            <a:extLst>
              <a:ext uri="{FF2B5EF4-FFF2-40B4-BE49-F238E27FC236}">
                <a16:creationId xmlns:a16="http://schemas.microsoft.com/office/drawing/2014/main" id="{9B44162E-ACF9-41E8-BD45-07EFE14A5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155" y="404830"/>
            <a:ext cx="6851223" cy="6088045"/>
          </a:xfrm>
          <a:prstGeom prst="rect">
            <a:avLst/>
          </a:prstGeom>
        </p:spPr>
      </p:pic>
      <p:sp>
        <p:nvSpPr>
          <p:cNvPr id="10" name="Rectangle 3">
            <a:extLst>
              <a:ext uri="{FF2B5EF4-FFF2-40B4-BE49-F238E27FC236}">
                <a16:creationId xmlns:a16="http://schemas.microsoft.com/office/drawing/2014/main" id="{8DEFF7FE-1D32-4F5A-8319-60422C31B2B0}"/>
              </a:ext>
            </a:extLst>
          </p:cNvPr>
          <p:cNvSpPr txBox="1">
            <a:spLocks noChangeArrowheads="1"/>
          </p:cNvSpPr>
          <p:nvPr/>
        </p:nvSpPr>
        <p:spPr>
          <a:xfrm>
            <a:off x="2959966" y="2980009"/>
            <a:ext cx="5943600" cy="236296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public static class Adding</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  public static </a:t>
            </a:r>
            <a:r>
              <a:rPr lang="en-US" dirty="0" err="1">
                <a:latin typeface="Cascadia Code" panose="020B0609020000020004" pitchFamily="49" charset="0"/>
                <a:cs typeface="Cascadia Code" panose="020B0609020000020004" pitchFamily="49" charset="0"/>
              </a:rPr>
              <a:t>int</a:t>
            </a:r>
            <a:r>
              <a:rPr lang="en-US" dirty="0">
                <a:latin typeface="Cascadia Code" panose="020B0609020000020004" pitchFamily="49" charset="0"/>
                <a:cs typeface="Cascadia Code" panose="020B0609020000020004" pitchFamily="49" charset="0"/>
              </a:rPr>
              <a:t> Add(</a:t>
            </a:r>
            <a:r>
              <a:rPr lang="en-US" dirty="0" err="1">
                <a:latin typeface="Cascadia Code" panose="020B0609020000020004" pitchFamily="49" charset="0"/>
                <a:cs typeface="Cascadia Code" panose="020B0609020000020004" pitchFamily="49" charset="0"/>
              </a:rPr>
              <a:t>int</a:t>
            </a:r>
            <a:r>
              <a:rPr lang="en-US" dirty="0">
                <a:latin typeface="Cascadia Code" panose="020B0609020000020004" pitchFamily="49" charset="0"/>
                <a:cs typeface="Cascadia Code" panose="020B0609020000020004" pitchFamily="49" charset="0"/>
              </a:rPr>
              <a:t> x, </a:t>
            </a:r>
            <a:r>
              <a:rPr lang="en-US" dirty="0" err="1">
                <a:latin typeface="Cascadia Code" panose="020B0609020000020004" pitchFamily="49" charset="0"/>
                <a:cs typeface="Cascadia Code" panose="020B0609020000020004" pitchFamily="49" charset="0"/>
              </a:rPr>
              <a:t>int</a:t>
            </a:r>
            <a:r>
              <a:rPr lang="en-US" dirty="0">
                <a:latin typeface="Cascadia Code" panose="020B0609020000020004" pitchFamily="49" charset="0"/>
                <a:cs typeface="Cascadia Code" panose="020B0609020000020004" pitchFamily="49" charset="0"/>
              </a:rPr>
              <a:t> y)</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  {</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    return x + y;</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  }</a:t>
            </a:r>
          </a:p>
          <a:p>
            <a:pPr marL="0" indent="0">
              <a:buFont typeface="Franklin Gothic Book" panose="020B0503020102020204" pitchFamily="34" charset="0"/>
              <a:buNone/>
            </a:pPr>
            <a:r>
              <a:rPr lang="en-US" dirty="0">
                <a:latin typeface="Cascadia Code" panose="020B0609020000020004" pitchFamily="49" charset="0"/>
                <a:cs typeface="Cascadia Code" panose="020B0609020000020004" pitchFamily="49" charset="0"/>
              </a:rPr>
              <a:t>}</a:t>
            </a:r>
          </a:p>
        </p:txBody>
      </p:sp>
      <p:pic>
        <p:nvPicPr>
          <p:cNvPr id="11" name="Picture 10">
            <a:extLst>
              <a:ext uri="{FF2B5EF4-FFF2-40B4-BE49-F238E27FC236}">
                <a16:creationId xmlns:a16="http://schemas.microsoft.com/office/drawing/2014/main" id="{59DEABB7-BC5D-488A-B16D-D485FF7273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3929" y="4576023"/>
            <a:ext cx="2015675" cy="2015675"/>
          </a:xfrm>
          <a:prstGeom prst="rect">
            <a:avLst/>
          </a:prstGeom>
        </p:spPr>
      </p:pic>
    </p:spTree>
    <p:extLst>
      <p:ext uri="{BB962C8B-B14F-4D97-AF65-F5344CB8AC3E}">
        <p14:creationId xmlns:p14="http://schemas.microsoft.com/office/powerpoint/2010/main" val="306771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1AA0-CEBE-400A-9666-B2640B5664E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D75A988-8778-4A7C-9E7A-2236DDEEBB09}"/>
              </a:ext>
            </a:extLst>
          </p:cNvPr>
          <p:cNvSpPr>
            <a:spLocks noGrp="1"/>
          </p:cNvSpPr>
          <p:nvPr>
            <p:ph idx="1"/>
          </p:nvPr>
        </p:nvSpPr>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4219311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Motivation</a:t>
            </a:r>
          </a:p>
        </p:txBody>
      </p:sp>
      <p:pic>
        <p:nvPicPr>
          <p:cNvPr id="12" name="Picture 11">
            <a:extLst>
              <a:ext uri="{FF2B5EF4-FFF2-40B4-BE49-F238E27FC236}">
                <a16:creationId xmlns:a16="http://schemas.microsoft.com/office/drawing/2014/main" id="{65CF56D7-70FF-4076-BE24-EBD711B2B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553411"/>
            <a:ext cx="1828800" cy="1828800"/>
          </a:xfrm>
          <a:prstGeom prst="rect">
            <a:avLst/>
          </a:prstGeom>
        </p:spPr>
      </p:pic>
      <p:pic>
        <p:nvPicPr>
          <p:cNvPr id="13" name="Picture 12">
            <a:extLst>
              <a:ext uri="{FF2B5EF4-FFF2-40B4-BE49-F238E27FC236}">
                <a16:creationId xmlns:a16="http://schemas.microsoft.com/office/drawing/2014/main" id="{F2071D27-C6C1-4289-B0DF-2E3B8E1B0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1247205"/>
            <a:ext cx="1195598" cy="1195598"/>
          </a:xfrm>
          <a:prstGeom prst="rect">
            <a:avLst/>
          </a:prstGeom>
        </p:spPr>
      </p:pic>
      <p:pic>
        <p:nvPicPr>
          <p:cNvPr id="14" name="Picture 13">
            <a:extLst>
              <a:ext uri="{FF2B5EF4-FFF2-40B4-BE49-F238E27FC236}">
                <a16:creationId xmlns:a16="http://schemas.microsoft.com/office/drawing/2014/main" id="{73B9B72D-45AA-4809-AEEF-340BD2EDC1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1247205"/>
            <a:ext cx="1195598" cy="1195598"/>
          </a:xfrm>
          <a:prstGeom prst="rect">
            <a:avLst/>
          </a:prstGeom>
        </p:spPr>
      </p:pic>
      <p:sp>
        <p:nvSpPr>
          <p:cNvPr id="15" name="Rectangle 3">
            <a:extLst>
              <a:ext uri="{FF2B5EF4-FFF2-40B4-BE49-F238E27FC236}">
                <a16:creationId xmlns:a16="http://schemas.microsoft.com/office/drawing/2014/main" id="{4BD56980-E0E4-4C15-80B0-F9CD12D69013}"/>
              </a:ext>
            </a:extLst>
          </p:cNvPr>
          <p:cNvSpPr txBox="1">
            <a:spLocks noChangeArrowheads="1"/>
          </p:cNvSpPr>
          <p:nvPr/>
        </p:nvSpPr>
        <p:spPr>
          <a:xfrm>
            <a:off x="3179898" y="2812181"/>
            <a:ext cx="5526881"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public static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Add(</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x,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p:txBody>
      </p:sp>
    </p:spTree>
    <p:extLst>
      <p:ext uri="{BB962C8B-B14F-4D97-AF65-F5344CB8AC3E}">
        <p14:creationId xmlns:p14="http://schemas.microsoft.com/office/powerpoint/2010/main" val="171758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2307</Words>
  <Application>Microsoft Office PowerPoint</Application>
  <PresentationFormat>Widescreen</PresentationFormat>
  <Paragraphs>266</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Cascadia Code</vt:lpstr>
      <vt:lpstr>Comic Sans MS</vt:lpstr>
      <vt:lpstr>Franklin Gothic Book</vt:lpstr>
      <vt:lpstr>Office Theme</vt:lpstr>
      <vt:lpstr>Testability in .NET</vt:lpstr>
      <vt:lpstr>Personal Info</vt:lpstr>
      <vt:lpstr>Downloads</vt:lpstr>
      <vt:lpstr>Overview</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Benefits</vt:lpstr>
      <vt:lpstr>Benefits</vt:lpstr>
      <vt:lpstr>Benefits</vt:lpstr>
      <vt:lpstr>Benefits</vt:lpstr>
      <vt:lpstr>Benefits</vt:lpstr>
      <vt:lpstr>Benefits</vt:lpstr>
      <vt:lpstr>Benefits</vt:lpstr>
      <vt:lpstr>Benefits</vt:lpstr>
      <vt:lpstr>Benefits</vt:lpstr>
      <vt:lpstr>Benefits</vt:lpstr>
      <vt:lpstr>Benefits</vt:lpstr>
      <vt:lpstr>Benefits</vt:lpstr>
      <vt:lpstr>Benefits</vt:lpstr>
      <vt:lpstr>Benefits</vt:lpstr>
      <vt:lpstr>Benefits</vt:lpstr>
      <vt:lpstr>Testing</vt:lpstr>
      <vt:lpstr>Testing</vt:lpstr>
      <vt:lpstr>Testing</vt:lpstr>
      <vt:lpstr>Testing</vt:lpstr>
      <vt:lpstr>Testing</vt:lpstr>
      <vt:lpstr>Testing</vt:lpstr>
      <vt:lpstr>Testing</vt:lpstr>
      <vt:lpstr>Testing</vt:lpstr>
      <vt:lpstr>Testing</vt:lpstr>
      <vt:lpstr>Testing</vt:lpstr>
      <vt:lpstr>Testing</vt:lpstr>
      <vt:lpstr>Demo: Writing Tests in .NET</vt:lpstr>
      <vt:lpstr>Conclusion</vt:lpstr>
      <vt:lpstr>Testability in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88</cp:revision>
  <dcterms:created xsi:type="dcterms:W3CDTF">2020-06-05T19:52:21Z</dcterms:created>
  <dcterms:modified xsi:type="dcterms:W3CDTF">2020-06-07T15:42:29Z</dcterms:modified>
</cp:coreProperties>
</file>